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5" r:id="rId2"/>
    <p:sldId id="259" r:id="rId3"/>
    <p:sldId id="2837" r:id="rId4"/>
    <p:sldId id="2833" r:id="rId5"/>
    <p:sldId id="283" r:id="rId6"/>
    <p:sldId id="321" r:id="rId7"/>
    <p:sldId id="263" r:id="rId8"/>
    <p:sldId id="257" r:id="rId9"/>
    <p:sldId id="280" r:id="rId10"/>
    <p:sldId id="281" r:id="rId11"/>
    <p:sldId id="282" r:id="rId12"/>
    <p:sldId id="279" r:id="rId13"/>
    <p:sldId id="2836" r:id="rId14"/>
    <p:sldId id="288" r:id="rId15"/>
    <p:sldId id="2838" r:id="rId16"/>
    <p:sldId id="2839" r:id="rId17"/>
    <p:sldId id="28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72" y="1290"/>
      </p:cViewPr>
      <p:guideLst>
        <p:guide orient="horz" pos="2160"/>
        <p:guide pos="43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" d="5"/>
        <a:sy n="3" d="5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ire\Dropbox\Epi%20Result\projecten\UNAIDS%20Global%20HIV%20Prevention%20Coalition\UNAIDS%20Cascade\2018\guidance%20doc\General%20cascad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Basic HIV Prevention Cascade Model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Sheet1!$A$24:$A$27</c:f>
              <c:strCache>
                <c:ptCount val="4"/>
                <c:pt idx="0">
                  <c:v>Focus population</c:v>
                </c:pt>
                <c:pt idx="1">
                  <c:v>Reach/Coverage</c:v>
                </c:pt>
                <c:pt idx="2">
                  <c:v>Uptake/use</c:v>
                </c:pt>
                <c:pt idx="3">
                  <c:v>Correct/Consistent Use</c:v>
                </c:pt>
              </c:strCache>
            </c:strRef>
          </c:cat>
          <c:val>
            <c:numRef>
              <c:f>Sheet1!$B$24:$B$27</c:f>
              <c:numCache>
                <c:formatCode>0%</c:formatCode>
                <c:ptCount val="4"/>
                <c:pt idx="0">
                  <c:v>1</c:v>
                </c:pt>
                <c:pt idx="1">
                  <c:v>0.6</c:v>
                </c:pt>
                <c:pt idx="2">
                  <c:v>0.5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CD-44C3-A52A-C7ED8E492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8568016"/>
        <c:axId val="768571216"/>
      </c:barChart>
      <c:catAx>
        <c:axId val="76856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571216"/>
        <c:crosses val="autoZero"/>
        <c:auto val="1"/>
        <c:lblAlgn val="ctr"/>
        <c:lblOffset val="100"/>
        <c:noMultiLvlLbl val="0"/>
      </c:catAx>
      <c:valAx>
        <c:axId val="7685712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56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EE11E-1A97-4BFE-9690-B14E5280A23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167DA-3720-4036-9212-25E52261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6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F76F-99BE-480C-ADFB-1446FC5CA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13984-B0D6-48CD-92C4-D7E22B645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E14F5-1504-4510-9CB1-39989406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6972-1F6D-4A3E-88E3-B8888C8A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FF196-838C-41F4-BAA9-B507FB9FB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7BD3-39B4-44AE-8CDB-4F89EF37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1E489-CCA8-4388-B2AC-B327A7487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A6F1B-2400-4CC0-98B4-ABA2D65F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8EEAE-487C-43E8-BF5A-56B09D38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CFECE-8893-4969-903E-6096D2C9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9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1CDEE4-26A2-45EF-96A5-6A0D98E26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6CDD8-E5AF-4FE1-90E3-5AA1401EB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39D0A-A576-4A18-90BF-C89A4489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6035-1BE9-4A33-8B17-7AABAB55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6E8B2-CF2B-467A-8A6D-21968A3B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41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835" y="2486551"/>
            <a:ext cx="11129432" cy="949079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300"/>
              </a:lnSpc>
              <a:defRPr sz="2325" b="0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MAIN TITLE HERE – UP TO 2 FULL-WIDTH LINES (ALL CAPS)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944" y="3501617"/>
            <a:ext cx="11129433" cy="586885"/>
          </a:xfr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425" b="0">
                <a:solidFill>
                  <a:schemeClr val="accent4"/>
                </a:solidFill>
              </a:defRPr>
            </a:lvl1pPr>
            <a:lvl2pPr marL="454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5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0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Sub-Title Here – Up To 2 Lines (Initial Caps)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6953" y="5413261"/>
            <a:ext cx="11106151" cy="1014491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Presenter Name 1</a:t>
            </a:r>
          </a:p>
          <a:p>
            <a:pPr lvl="2"/>
            <a:r>
              <a:rPr lang="en-US"/>
              <a:t>Presenter Name 2</a:t>
            </a:r>
          </a:p>
          <a:p>
            <a:pPr lvl="4"/>
            <a:r>
              <a:rPr lang="en-US"/>
              <a:t>Presenter Name 3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86944" y="4657623"/>
            <a:ext cx="11129433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6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EE279D11-5E2E-479B-8C42-AEEF731E17B5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7/22/2019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6944" y="4293719"/>
            <a:ext cx="1112943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C:\Users\TERESA~1\AppData\Local\Temp\vmware-Teresa Sharp\VMwareDnD\99bbe9a7\BMGF_red_box_2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707" y="1"/>
            <a:ext cx="21945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7755467" y="6527945"/>
            <a:ext cx="3860800" cy="207464"/>
          </a:xfrm>
        </p:spPr>
        <p:txBody>
          <a:bodyPr/>
          <a:lstStyle>
            <a:lvl1pPr>
              <a:defRPr sz="525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F914A-25BB-4EE2-B7FE-B02CC7A6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B1F9-D298-4411-B9E7-0D459A1B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9DA3F-5A74-480C-B960-B24EC403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426F5-E9CC-4B65-954E-468853B2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7CAF5-BEB6-4CE0-ACC0-3E5A8926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6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B524-260B-43D9-966F-FF29CCD3C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2FC6E-C430-4055-8F92-2ACA7E2A9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14984-F38E-4964-93BD-51980D39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0A66E-A627-4981-B35B-529C0363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598D4-181E-4DFD-AAD0-495E3DFB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0F72-DE58-46F4-A5A1-2BBC5971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ECD4D-0BEE-4251-9F11-87ACBE4C7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EF8A6-6ED6-4C5C-BE6C-F8C75D27F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05022-1B96-4FEB-9ACB-E0A574FF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6A32D-205C-44F7-B77E-73446769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788A0-72E1-420E-B435-608D706E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A1AF-0EAC-48B7-AF85-D9D165C6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A8FFD-CE77-42F4-ACAA-C6F86EA7B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AD177-B0E0-4EA0-B9FA-68DEC2A31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274C6-5A89-445C-93B5-957935E1B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8CBCA-9353-4BC9-AD36-1D7844882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35C48-72C8-4F4D-851B-DC3BF77D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7836D-6465-497E-95C2-148CD34F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029285-0929-4E41-9385-A0CDFEC7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660F-D8F6-488B-BF6C-9FC6E2F2E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66316C-495F-4D03-B13D-89B2F116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43CE9-35FF-4EB1-B973-D6E370B7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D4FF9-024E-404E-A95E-D4D27388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4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C6C962-4261-48EE-BCCB-032BFD6B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4DFAD3-9D16-4179-91BD-B487E340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B5C1E-9D5C-4637-A7B5-24BBC9F0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7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7181-F9BA-490E-93F3-AE3229FD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ECE23-3410-4A14-A6FD-4D98FF0FC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D28C3-3A09-49BE-9FD0-3C109D6A7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4AEAE-93DC-41CA-B494-BA78D731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DC972-8B9B-4A44-83C0-F2A042A7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A9F98-30DA-40EC-825C-CC5340F2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7703-4816-4F08-8182-1300AAAD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D47E2F-8917-419E-BA78-61B70F052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987DA-148C-4111-91CC-5369A1653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8CD27-08FB-4274-A1F6-9BA820D0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1EE3D-CBAA-4D80-9519-B73A7A50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E9B23-9D25-444C-9313-011D62BB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C109C-0215-45EB-9C2A-959274B8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E3C32-0D8C-4008-B896-B36284FA1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E220C-7C53-4CCD-972F-EF105075C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8EA4-A305-4E09-BD26-6BF74AFDC2B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81178-7979-443A-9C38-56D23BB93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33620-B646-4406-9609-F94650691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FD09-0635-4AEC-8722-F54EE1D4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86944" y="2931736"/>
            <a:ext cx="11129432" cy="819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tx1"/>
                </a:solidFill>
              </a:rPr>
              <a:t>Overview of HIV Prevention Cascade Discussions. 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Geoff Garnett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86943" y="3711122"/>
            <a:ext cx="11129433" cy="58688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July 2019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86842" y="4538444"/>
            <a:ext cx="11106151" cy="104200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1200" cap="none" spc="27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Bill &amp; Melinda Gates Foundation      |</a:t>
            </a:r>
            <a:endParaRPr kumimoji="0" lang="en-US" sz="667" b="0" i="0" u="none" strike="noStrike" kern="1200" cap="none" spc="27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5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FCE841A-27EA-4CE3-8A09-38BA737C09B3}"/>
              </a:ext>
            </a:extLst>
          </p:cNvPr>
          <p:cNvSpPr/>
          <p:nvPr/>
        </p:nvSpPr>
        <p:spPr>
          <a:xfrm>
            <a:off x="1647646" y="1047795"/>
            <a:ext cx="10136038" cy="591115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CDE42-07AF-460B-B96B-F2F4E8A0FF3E}"/>
              </a:ext>
            </a:extLst>
          </p:cNvPr>
          <p:cNvSpPr txBox="1"/>
          <p:nvPr/>
        </p:nvSpPr>
        <p:spPr>
          <a:xfrm>
            <a:off x="2966083" y="2976274"/>
            <a:ext cx="1476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Young men </a:t>
            </a:r>
          </a:p>
          <a:p>
            <a:pPr algn="ctr"/>
            <a:r>
              <a:rPr lang="en-US" dirty="0"/>
              <a:t>- circumcision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D6C7DB-F2C8-4F20-BE3D-E4A1A568C7BE}"/>
              </a:ext>
            </a:extLst>
          </p:cNvPr>
          <p:cNvSpPr txBox="1"/>
          <p:nvPr/>
        </p:nvSpPr>
        <p:spPr>
          <a:xfrm>
            <a:off x="4950785" y="2959455"/>
            <a:ext cx="255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Young men and women - condoms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62FF3-D0B7-454F-BBF8-99FCD912CB77}"/>
              </a:ext>
            </a:extLst>
          </p:cNvPr>
          <p:cNvSpPr txBox="1"/>
          <p:nvPr/>
        </p:nvSpPr>
        <p:spPr>
          <a:xfrm>
            <a:off x="7476962" y="2983011"/>
            <a:ext cx="255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Young men and women – oral prep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00EE4-A8D3-4616-A242-682213DA6F71}"/>
              </a:ext>
            </a:extLst>
          </p:cNvPr>
          <p:cNvSpPr txBox="1"/>
          <p:nvPr/>
        </p:nvSpPr>
        <p:spPr>
          <a:xfrm>
            <a:off x="3899943" y="5602615"/>
            <a:ext cx="1483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Protected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073F7F-F197-49E4-B33A-E108F367599B}"/>
              </a:ext>
            </a:extLst>
          </p:cNvPr>
          <p:cNvSpPr txBox="1"/>
          <p:nvPr/>
        </p:nvSpPr>
        <p:spPr>
          <a:xfrm>
            <a:off x="3899943" y="5063832"/>
            <a:ext cx="161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Lack of efficacy of circumcision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AA7BBF-5BEE-4DA2-9C7E-47649D561043}"/>
              </a:ext>
            </a:extLst>
          </p:cNvPr>
          <p:cNvSpPr txBox="1"/>
          <p:nvPr/>
        </p:nvSpPr>
        <p:spPr>
          <a:xfrm>
            <a:off x="3906620" y="4518023"/>
            <a:ext cx="1527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Unwilling to be circumcised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69275-676A-41F8-99F0-249D91545C16}"/>
              </a:ext>
            </a:extLst>
          </p:cNvPr>
          <p:cNvSpPr txBox="1"/>
          <p:nvPr/>
        </p:nvSpPr>
        <p:spPr>
          <a:xfrm>
            <a:off x="3879141" y="4095361"/>
            <a:ext cx="171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 not perceive risk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49DF69-CE68-449E-B624-6CD45F8EC686}"/>
              </a:ext>
            </a:extLst>
          </p:cNvPr>
          <p:cNvSpPr/>
          <p:nvPr/>
        </p:nvSpPr>
        <p:spPr>
          <a:xfrm>
            <a:off x="3365757" y="4057948"/>
            <a:ext cx="467691" cy="4099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190EF1-A93B-4AE2-B012-D5AB9C53C6E0}"/>
              </a:ext>
            </a:extLst>
          </p:cNvPr>
          <p:cNvSpPr/>
          <p:nvPr/>
        </p:nvSpPr>
        <p:spPr>
          <a:xfrm>
            <a:off x="3365757" y="4479190"/>
            <a:ext cx="467691" cy="65590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A22364-FF71-42D3-A9BD-708B09406DAC}"/>
              </a:ext>
            </a:extLst>
          </p:cNvPr>
          <p:cNvSpPr/>
          <p:nvPr/>
        </p:nvSpPr>
        <p:spPr>
          <a:xfrm>
            <a:off x="3365757" y="5146402"/>
            <a:ext cx="467691" cy="409939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0F10F1-1D23-4C73-946B-05118B1EEB22}"/>
              </a:ext>
            </a:extLst>
          </p:cNvPr>
          <p:cNvSpPr/>
          <p:nvPr/>
        </p:nvSpPr>
        <p:spPr>
          <a:xfrm>
            <a:off x="3365757" y="5567352"/>
            <a:ext cx="467691" cy="40993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489DFB-EF9A-48BF-BEF6-680E69A074C4}"/>
              </a:ext>
            </a:extLst>
          </p:cNvPr>
          <p:cNvSpPr/>
          <p:nvPr/>
        </p:nvSpPr>
        <p:spPr>
          <a:xfrm>
            <a:off x="5672120" y="4003374"/>
            <a:ext cx="476589" cy="3361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1A1548-96C5-4474-8BA6-68C5EF9C5B40}"/>
              </a:ext>
            </a:extLst>
          </p:cNvPr>
          <p:cNvSpPr/>
          <p:nvPr/>
        </p:nvSpPr>
        <p:spPr>
          <a:xfrm>
            <a:off x="5672120" y="4348525"/>
            <a:ext cx="476589" cy="5377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1DBACE-5AAE-47D4-BF90-235966CD9C03}"/>
              </a:ext>
            </a:extLst>
          </p:cNvPr>
          <p:cNvSpPr/>
          <p:nvPr/>
        </p:nvSpPr>
        <p:spPr>
          <a:xfrm>
            <a:off x="5672120" y="4900768"/>
            <a:ext cx="475850" cy="66952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B16878-5F8A-4FDD-837B-E4E075A44A2C}"/>
              </a:ext>
            </a:extLst>
          </p:cNvPr>
          <p:cNvSpPr/>
          <p:nvPr/>
        </p:nvSpPr>
        <p:spPr>
          <a:xfrm>
            <a:off x="5672121" y="5601119"/>
            <a:ext cx="475848" cy="91800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1BF165-E5EB-4A38-9E9E-165CFDCC55D4}"/>
              </a:ext>
            </a:extLst>
          </p:cNvPr>
          <p:cNvSpPr/>
          <p:nvPr/>
        </p:nvSpPr>
        <p:spPr>
          <a:xfrm>
            <a:off x="5672120" y="5694615"/>
            <a:ext cx="476589" cy="33612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C4AACC-2DB1-4707-8988-509629503C0C}"/>
              </a:ext>
            </a:extLst>
          </p:cNvPr>
          <p:cNvSpPr txBox="1"/>
          <p:nvPr/>
        </p:nvSpPr>
        <p:spPr>
          <a:xfrm>
            <a:off x="6148705" y="5728711"/>
            <a:ext cx="1920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Protected by condoms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AE900A-BF8F-4B47-9960-F7B733B02735}"/>
              </a:ext>
            </a:extLst>
          </p:cNvPr>
          <p:cNvSpPr txBox="1"/>
          <p:nvPr/>
        </p:nvSpPr>
        <p:spPr>
          <a:xfrm>
            <a:off x="6139556" y="5451533"/>
            <a:ext cx="1307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Lack of efficacy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0B22D2-47E2-432C-BC82-808CCA4F28BD}"/>
              </a:ext>
            </a:extLst>
          </p:cNvPr>
          <p:cNvSpPr txBox="1"/>
          <p:nvPr/>
        </p:nvSpPr>
        <p:spPr>
          <a:xfrm>
            <a:off x="6148705" y="4979260"/>
            <a:ext cx="1511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Inconsistent use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705F7E-A97A-4595-9844-CFBABFDE6C31}"/>
              </a:ext>
            </a:extLst>
          </p:cNvPr>
          <p:cNvSpPr txBox="1"/>
          <p:nvPr/>
        </p:nvSpPr>
        <p:spPr>
          <a:xfrm>
            <a:off x="6147969" y="4394515"/>
            <a:ext cx="176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Unwilling or unable to use condoms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3D06C-AD31-4F19-882A-4C39C739C0E8}"/>
              </a:ext>
            </a:extLst>
          </p:cNvPr>
          <p:cNvSpPr txBox="1"/>
          <p:nvPr/>
        </p:nvSpPr>
        <p:spPr>
          <a:xfrm>
            <a:off x="6145873" y="4002662"/>
            <a:ext cx="1769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 not perceive risk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5CA2C6-CF9E-4BF6-B1B9-C27C32B0E506}"/>
              </a:ext>
            </a:extLst>
          </p:cNvPr>
          <p:cNvSpPr/>
          <p:nvPr/>
        </p:nvSpPr>
        <p:spPr>
          <a:xfrm>
            <a:off x="8241782" y="4057948"/>
            <a:ext cx="478514" cy="3525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8ABA58-D52D-4A0C-8F87-AAE07EEC5BAA}"/>
              </a:ext>
            </a:extLst>
          </p:cNvPr>
          <p:cNvSpPr/>
          <p:nvPr/>
        </p:nvSpPr>
        <p:spPr>
          <a:xfrm>
            <a:off x="8241783" y="4419185"/>
            <a:ext cx="467250" cy="73965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0FA1B1-7ED0-4B34-B840-F11CE7C8860C}"/>
              </a:ext>
            </a:extLst>
          </p:cNvPr>
          <p:cNvSpPr/>
          <p:nvPr/>
        </p:nvSpPr>
        <p:spPr>
          <a:xfrm>
            <a:off x="8241783" y="5167698"/>
            <a:ext cx="469852" cy="4351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CEFD6E-57B6-4160-9067-5574111AE6C1}"/>
              </a:ext>
            </a:extLst>
          </p:cNvPr>
          <p:cNvSpPr/>
          <p:nvPr/>
        </p:nvSpPr>
        <p:spPr>
          <a:xfrm>
            <a:off x="8241783" y="5611681"/>
            <a:ext cx="452363" cy="126105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1563C7-3008-4AA3-B86D-04123AE41D5D}"/>
              </a:ext>
            </a:extLst>
          </p:cNvPr>
          <p:cNvSpPr/>
          <p:nvPr/>
        </p:nvSpPr>
        <p:spPr>
          <a:xfrm>
            <a:off x="8241783" y="5746638"/>
            <a:ext cx="452366" cy="32958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E3799D-54E7-4A23-B9AA-D40D88CA7670}"/>
              </a:ext>
            </a:extLst>
          </p:cNvPr>
          <p:cNvSpPr txBox="1"/>
          <p:nvPr/>
        </p:nvSpPr>
        <p:spPr>
          <a:xfrm>
            <a:off x="8705729" y="5768696"/>
            <a:ext cx="1584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Protected by prep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A32616-A057-4F3C-A166-5F73F53CBCBE}"/>
              </a:ext>
            </a:extLst>
          </p:cNvPr>
          <p:cNvSpPr txBox="1"/>
          <p:nvPr/>
        </p:nvSpPr>
        <p:spPr>
          <a:xfrm>
            <a:off x="8730021" y="5509562"/>
            <a:ext cx="1553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Lack of efficacy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626142-C9B0-4658-A56E-2681FA46BC39}"/>
              </a:ext>
            </a:extLst>
          </p:cNvPr>
          <p:cNvSpPr txBox="1"/>
          <p:nvPr/>
        </p:nvSpPr>
        <p:spPr>
          <a:xfrm>
            <a:off x="8717627" y="5177464"/>
            <a:ext cx="1434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Inconsistent use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E5DA76-13CF-4EBC-98F1-77BC2AB45775}"/>
              </a:ext>
            </a:extLst>
          </p:cNvPr>
          <p:cNvSpPr txBox="1"/>
          <p:nvPr/>
        </p:nvSpPr>
        <p:spPr>
          <a:xfrm>
            <a:off x="8694147" y="4453548"/>
            <a:ext cx="1570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Unwilling or unable to use prep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C3F2E6-420F-46D7-95D8-6A34E410C36C}"/>
              </a:ext>
            </a:extLst>
          </p:cNvPr>
          <p:cNvSpPr txBox="1"/>
          <p:nvPr/>
        </p:nvSpPr>
        <p:spPr>
          <a:xfrm>
            <a:off x="8705729" y="4040748"/>
            <a:ext cx="1666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 not perceive risk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3F89E6B-8E63-44B6-B37E-D71686D18C36}"/>
              </a:ext>
            </a:extLst>
          </p:cNvPr>
          <p:cNvCxnSpPr>
            <a:cxnSpLocks/>
          </p:cNvCxnSpPr>
          <p:nvPr/>
        </p:nvCxnSpPr>
        <p:spPr>
          <a:xfrm>
            <a:off x="3189087" y="4057948"/>
            <a:ext cx="14152" cy="147644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25FC257-789F-4A9A-9F1F-3BFE58BCE7CC}"/>
              </a:ext>
            </a:extLst>
          </p:cNvPr>
          <p:cNvSpPr txBox="1"/>
          <p:nvPr/>
        </p:nvSpPr>
        <p:spPr>
          <a:xfrm>
            <a:off x="2259074" y="4478898"/>
            <a:ext cx="158757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Gaps in</a:t>
            </a:r>
          </a:p>
          <a:p>
            <a:r>
              <a:rPr lang="en-US" sz="1400" dirty="0"/>
              <a:t>protection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F4F47C81-A16C-4F40-AB77-100EAA44F822}"/>
              </a:ext>
            </a:extLst>
          </p:cNvPr>
          <p:cNvSpPr/>
          <p:nvPr/>
        </p:nvSpPr>
        <p:spPr>
          <a:xfrm rot="5400000">
            <a:off x="6194531" y="-498902"/>
            <a:ext cx="313360" cy="629594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BF130D-8813-49A4-9789-59E3AD84D319}"/>
              </a:ext>
            </a:extLst>
          </p:cNvPr>
          <p:cNvSpPr txBox="1"/>
          <p:nvPr/>
        </p:nvSpPr>
        <p:spPr>
          <a:xfrm>
            <a:off x="1751162" y="1231002"/>
            <a:ext cx="9554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Program packages –</a:t>
            </a:r>
          </a:p>
          <a:p>
            <a:pPr algn="ctr"/>
            <a:r>
              <a:rPr lang="en-US" sz="2000" dirty="0"/>
              <a:t>Marketing, care services, commodity supply,</a:t>
            </a:r>
          </a:p>
          <a:p>
            <a:pPr algn="ctr"/>
            <a:r>
              <a:rPr lang="en-US" sz="2000" dirty="0"/>
              <a:t>community engagement, incentivization, empowerment. 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803004-A9F8-4760-86C2-6A43143082F6}"/>
              </a:ext>
            </a:extLst>
          </p:cNvPr>
          <p:cNvSpPr txBox="1"/>
          <p:nvPr/>
        </p:nvSpPr>
        <p:spPr>
          <a:xfrm>
            <a:off x="1647646" y="2604996"/>
            <a:ext cx="9554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Prioritized</a:t>
            </a:r>
            <a:r>
              <a:rPr lang="en-US" sz="1600" dirty="0"/>
              <a:t> </a:t>
            </a:r>
            <a:r>
              <a:rPr lang="en-US" sz="2000" dirty="0"/>
              <a:t>options providing direct protection.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D22D33-EAE2-465D-9B17-B52F4CA9BB8F}"/>
              </a:ext>
            </a:extLst>
          </p:cNvPr>
          <p:cNvSpPr txBox="1"/>
          <p:nvPr/>
        </p:nvSpPr>
        <p:spPr>
          <a:xfrm>
            <a:off x="1293962" y="293051"/>
            <a:ext cx="9148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Cascade? How does the cascade relate to prevention packages or combination prevention?</a:t>
            </a:r>
          </a:p>
          <a:p>
            <a:r>
              <a:rPr lang="en-US" dirty="0"/>
              <a:t>Cascades differ according to population at risk and the mode of protection.</a:t>
            </a:r>
          </a:p>
        </p:txBody>
      </p:sp>
    </p:spTree>
    <p:extLst>
      <p:ext uri="{BB962C8B-B14F-4D97-AF65-F5344CB8AC3E}">
        <p14:creationId xmlns:p14="http://schemas.microsoft.com/office/powerpoint/2010/main" val="3528112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A91FFF8-5AAF-4F96-A35F-15C28F985BF9}"/>
              </a:ext>
            </a:extLst>
          </p:cNvPr>
          <p:cNvGrpSpPr/>
          <p:nvPr/>
        </p:nvGrpSpPr>
        <p:grpSpPr>
          <a:xfrm>
            <a:off x="1827403" y="432258"/>
            <a:ext cx="7687534" cy="5899530"/>
            <a:chOff x="3530074" y="1727254"/>
            <a:chExt cx="3868256" cy="3747269"/>
          </a:xfrm>
        </p:grpSpPr>
        <p:sp>
          <p:nvSpPr>
            <p:cNvPr id="76" name="Arrow: Pentagon 75">
              <a:extLst>
                <a:ext uri="{FF2B5EF4-FFF2-40B4-BE49-F238E27FC236}">
                  <a16:creationId xmlns:a16="http://schemas.microsoft.com/office/drawing/2014/main" id="{D703C382-7D76-414D-A328-B521F96CA005}"/>
                </a:ext>
              </a:extLst>
            </p:cNvPr>
            <p:cNvSpPr/>
            <p:nvPr/>
          </p:nvSpPr>
          <p:spPr>
            <a:xfrm>
              <a:off x="3589593" y="2299161"/>
              <a:ext cx="1142224" cy="740715"/>
            </a:xfrm>
            <a:prstGeom prst="homePlate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25D003F-BEEE-484D-A288-7E1C2E6EE8E2}"/>
                </a:ext>
              </a:extLst>
            </p:cNvPr>
            <p:cNvSpPr txBox="1"/>
            <p:nvPr/>
          </p:nvSpPr>
          <p:spPr>
            <a:xfrm rot="16200000">
              <a:off x="5336661" y="4839390"/>
              <a:ext cx="793482" cy="325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Adhere to prep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49CEE6F-7400-49E5-87D3-5F76D4DD00C6}"/>
                </a:ext>
              </a:extLst>
            </p:cNvPr>
            <p:cNvSpPr/>
            <p:nvPr/>
          </p:nvSpPr>
          <p:spPr>
            <a:xfrm>
              <a:off x="4238325" y="3136669"/>
              <a:ext cx="342888" cy="23807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A5A1B72-AEC1-4666-BE1B-BC7E71F97EDF}"/>
                </a:ext>
              </a:extLst>
            </p:cNvPr>
            <p:cNvSpPr/>
            <p:nvPr/>
          </p:nvSpPr>
          <p:spPr>
            <a:xfrm>
              <a:off x="4238325" y="3381134"/>
              <a:ext cx="342888" cy="3809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52F3D7B-9AF0-47DF-9998-C90ABA2B0C7D}"/>
                </a:ext>
              </a:extLst>
            </p:cNvPr>
            <p:cNvSpPr/>
            <p:nvPr/>
          </p:nvSpPr>
          <p:spPr>
            <a:xfrm>
              <a:off x="4238325" y="3772280"/>
              <a:ext cx="342888" cy="30949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3F0473C-CE06-4C01-AEA6-36AE6766101E}"/>
                </a:ext>
              </a:extLst>
            </p:cNvPr>
            <p:cNvSpPr/>
            <p:nvPr/>
          </p:nvSpPr>
          <p:spPr>
            <a:xfrm>
              <a:off x="4238325" y="4090086"/>
              <a:ext cx="342888" cy="238071"/>
            </a:xfrm>
            <a:prstGeom prst="rect">
              <a:avLst/>
            </a:prstGeom>
            <a:solidFill>
              <a:srgbClr val="EEA91E"/>
            </a:solidFill>
            <a:ln>
              <a:solidFill>
                <a:srgbClr val="EEA9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D3BDB72-4FCE-48DE-960E-696D938E8F9E}"/>
                </a:ext>
              </a:extLst>
            </p:cNvPr>
            <p:cNvSpPr/>
            <p:nvPr/>
          </p:nvSpPr>
          <p:spPr>
            <a:xfrm>
              <a:off x="4238325" y="4334551"/>
              <a:ext cx="342888" cy="238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D9CA124-0C6C-46ED-8E76-F39628442D2F}"/>
                </a:ext>
              </a:extLst>
            </p:cNvPr>
            <p:cNvSpPr/>
            <p:nvPr/>
          </p:nvSpPr>
          <p:spPr>
            <a:xfrm>
              <a:off x="4671851" y="3381134"/>
              <a:ext cx="342888" cy="3809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74B9CB8-B810-4ECA-9703-3D8E987FCB74}"/>
                </a:ext>
              </a:extLst>
            </p:cNvPr>
            <p:cNvSpPr/>
            <p:nvPr/>
          </p:nvSpPr>
          <p:spPr>
            <a:xfrm>
              <a:off x="4671851" y="3772280"/>
              <a:ext cx="342888" cy="30949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E38D22F-0035-44F1-8D41-F29EDC5FBD29}"/>
                </a:ext>
              </a:extLst>
            </p:cNvPr>
            <p:cNvSpPr/>
            <p:nvPr/>
          </p:nvSpPr>
          <p:spPr>
            <a:xfrm>
              <a:off x="4671851" y="4090086"/>
              <a:ext cx="342888" cy="238071"/>
            </a:xfrm>
            <a:prstGeom prst="rect">
              <a:avLst/>
            </a:prstGeom>
            <a:solidFill>
              <a:srgbClr val="EEA91E"/>
            </a:solidFill>
            <a:ln>
              <a:solidFill>
                <a:srgbClr val="EEA9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EDE8CEE-5582-439A-A83A-469E5BA8E2B4}"/>
                </a:ext>
              </a:extLst>
            </p:cNvPr>
            <p:cNvSpPr/>
            <p:nvPr/>
          </p:nvSpPr>
          <p:spPr>
            <a:xfrm>
              <a:off x="4671851" y="4334551"/>
              <a:ext cx="342888" cy="238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FED8786-4FF1-420D-8739-06111CE628DB}"/>
                </a:ext>
              </a:extLst>
            </p:cNvPr>
            <p:cNvSpPr/>
            <p:nvPr/>
          </p:nvSpPr>
          <p:spPr>
            <a:xfrm>
              <a:off x="5105375" y="3772280"/>
              <a:ext cx="342888" cy="30949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D26E977-0526-4383-BE22-FA11D012E2B5}"/>
                </a:ext>
              </a:extLst>
            </p:cNvPr>
            <p:cNvSpPr/>
            <p:nvPr/>
          </p:nvSpPr>
          <p:spPr>
            <a:xfrm>
              <a:off x="5105375" y="4090086"/>
              <a:ext cx="342888" cy="238071"/>
            </a:xfrm>
            <a:prstGeom prst="rect">
              <a:avLst/>
            </a:prstGeom>
            <a:solidFill>
              <a:srgbClr val="EEA91E"/>
            </a:solidFill>
            <a:ln>
              <a:solidFill>
                <a:srgbClr val="EEA9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653FDB4-7C8A-4F8A-BA68-95F2CE43C7E7}"/>
                </a:ext>
              </a:extLst>
            </p:cNvPr>
            <p:cNvSpPr/>
            <p:nvPr/>
          </p:nvSpPr>
          <p:spPr>
            <a:xfrm>
              <a:off x="5105375" y="4334551"/>
              <a:ext cx="342888" cy="238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6858335-15DC-424A-8399-AD004D73FA32}"/>
                </a:ext>
              </a:extLst>
            </p:cNvPr>
            <p:cNvSpPr/>
            <p:nvPr/>
          </p:nvSpPr>
          <p:spPr>
            <a:xfrm>
              <a:off x="5538901" y="4090086"/>
              <a:ext cx="342888" cy="238071"/>
            </a:xfrm>
            <a:prstGeom prst="rect">
              <a:avLst/>
            </a:prstGeom>
            <a:solidFill>
              <a:srgbClr val="EEA91E"/>
            </a:solidFill>
            <a:ln>
              <a:solidFill>
                <a:srgbClr val="EEA9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7775A3A-E4AA-486B-96E7-B8C96D284DBA}"/>
                </a:ext>
              </a:extLst>
            </p:cNvPr>
            <p:cNvSpPr/>
            <p:nvPr/>
          </p:nvSpPr>
          <p:spPr>
            <a:xfrm>
              <a:off x="5538901" y="4334551"/>
              <a:ext cx="342888" cy="238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ECB941A-5C97-4614-9A1E-ABB416B747B5}"/>
                </a:ext>
              </a:extLst>
            </p:cNvPr>
            <p:cNvSpPr/>
            <p:nvPr/>
          </p:nvSpPr>
          <p:spPr>
            <a:xfrm>
              <a:off x="5972426" y="4334551"/>
              <a:ext cx="342888" cy="2380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2F1AADDD-1A56-4DBD-9C04-9A6FC3200955}"/>
                </a:ext>
              </a:extLst>
            </p:cNvPr>
            <p:cNvCxnSpPr/>
            <p:nvPr/>
          </p:nvCxnSpPr>
          <p:spPr>
            <a:xfrm flipV="1">
              <a:off x="4227407" y="4580930"/>
              <a:ext cx="2136880" cy="33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1C53DDA-75C7-4BEE-8638-82E9AC88F998}"/>
                </a:ext>
              </a:extLst>
            </p:cNvPr>
            <p:cNvCxnSpPr/>
            <p:nvPr/>
          </p:nvCxnSpPr>
          <p:spPr>
            <a:xfrm>
              <a:off x="4238325" y="3136669"/>
              <a:ext cx="0" cy="14276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2B418D3-5C9B-4C0D-9980-448EF7BDAE34}"/>
                </a:ext>
              </a:extLst>
            </p:cNvPr>
            <p:cNvCxnSpPr/>
            <p:nvPr/>
          </p:nvCxnSpPr>
          <p:spPr>
            <a:xfrm>
              <a:off x="4671851" y="3122932"/>
              <a:ext cx="0" cy="214264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6B194918-CF07-483C-AACF-9B9AF7C5FE30}"/>
                </a:ext>
              </a:extLst>
            </p:cNvPr>
            <p:cNvCxnSpPr/>
            <p:nvPr/>
          </p:nvCxnSpPr>
          <p:spPr>
            <a:xfrm>
              <a:off x="5138274" y="3374740"/>
              <a:ext cx="0" cy="380914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BB76D9DE-FA30-4EDC-9611-B762168C4C7C}"/>
                </a:ext>
              </a:extLst>
            </p:cNvPr>
            <p:cNvCxnSpPr/>
            <p:nvPr/>
          </p:nvCxnSpPr>
          <p:spPr>
            <a:xfrm>
              <a:off x="5538901" y="3762049"/>
              <a:ext cx="0" cy="309492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C738257F-69AE-49F7-BFFD-82C3D7927117}"/>
                </a:ext>
              </a:extLst>
            </p:cNvPr>
            <p:cNvCxnSpPr/>
            <p:nvPr/>
          </p:nvCxnSpPr>
          <p:spPr>
            <a:xfrm>
              <a:off x="5994763" y="4101989"/>
              <a:ext cx="0" cy="214264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5918E26-EFA0-4F4A-AC75-793FD8FCC214}"/>
                </a:ext>
              </a:extLst>
            </p:cNvPr>
            <p:cNvSpPr txBox="1"/>
            <p:nvPr/>
          </p:nvSpPr>
          <p:spPr>
            <a:xfrm>
              <a:off x="3578525" y="2431616"/>
              <a:ext cx="806375" cy="410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Prioritize largest gaps</a:t>
              </a: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C27F0BFB-F3BF-488E-B146-004133707B43}"/>
                </a:ext>
              </a:extLst>
            </p:cNvPr>
            <p:cNvCxnSpPr/>
            <p:nvPr/>
          </p:nvCxnSpPr>
          <p:spPr>
            <a:xfrm flipH="1">
              <a:off x="4316467" y="2443523"/>
              <a:ext cx="4164" cy="443340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4746532-4027-406D-97B9-EABBF0E86499}"/>
                </a:ext>
              </a:extLst>
            </p:cNvPr>
            <p:cNvSpPr txBox="1"/>
            <p:nvPr/>
          </p:nvSpPr>
          <p:spPr>
            <a:xfrm rot="16200000">
              <a:off x="4383286" y="4841490"/>
              <a:ext cx="789283" cy="325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Perceive risk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550AA38-DC76-4D28-A3E8-2F704A9367B4}"/>
                </a:ext>
              </a:extLst>
            </p:cNvPr>
            <p:cNvSpPr txBox="1"/>
            <p:nvPr/>
          </p:nvSpPr>
          <p:spPr>
            <a:xfrm rot="16200000">
              <a:off x="4144823" y="4766257"/>
              <a:ext cx="518694" cy="185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At risk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0D65808-EECB-4965-AC8A-D11CB954FFDB}"/>
                </a:ext>
              </a:extLst>
            </p:cNvPr>
            <p:cNvSpPr txBox="1"/>
            <p:nvPr/>
          </p:nvSpPr>
          <p:spPr>
            <a:xfrm rot="16200000">
              <a:off x="4814977" y="4881119"/>
              <a:ext cx="861584" cy="325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Adopt oral prep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CEBD034-7B52-4538-8ADD-919090D19269}"/>
                </a:ext>
              </a:extLst>
            </p:cNvPr>
            <p:cNvSpPr txBox="1"/>
            <p:nvPr/>
          </p:nvSpPr>
          <p:spPr>
            <a:xfrm rot="16200000">
              <a:off x="5754776" y="4904136"/>
              <a:ext cx="796584" cy="185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Efficacious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7DF023E-A48F-4FB2-B4E7-33E68E253AC2}"/>
                </a:ext>
              </a:extLst>
            </p:cNvPr>
            <p:cNvSpPr txBox="1"/>
            <p:nvPr/>
          </p:nvSpPr>
          <p:spPr>
            <a:xfrm rot="16200000">
              <a:off x="3177319" y="3683040"/>
              <a:ext cx="1535925" cy="46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Would otherwise remain at risk over period</a:t>
              </a:r>
            </a:p>
          </p:txBody>
        </p:sp>
        <p:sp>
          <p:nvSpPr>
            <p:cNvPr id="106" name="Arrow: Chevron 105">
              <a:extLst>
                <a:ext uri="{FF2B5EF4-FFF2-40B4-BE49-F238E27FC236}">
                  <a16:creationId xmlns:a16="http://schemas.microsoft.com/office/drawing/2014/main" id="{5AE045B5-6566-40F6-A910-5CD79501D0E8}"/>
                </a:ext>
              </a:extLst>
            </p:cNvPr>
            <p:cNvSpPr/>
            <p:nvPr/>
          </p:nvSpPr>
          <p:spPr>
            <a:xfrm>
              <a:off x="4358369" y="2299161"/>
              <a:ext cx="1223959" cy="733971"/>
            </a:xfrm>
            <a:prstGeom prst="chevron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374BC98-9C85-4030-A853-4F18D15F049A}"/>
                </a:ext>
              </a:extLst>
            </p:cNvPr>
            <p:cNvSpPr txBox="1"/>
            <p:nvPr/>
          </p:nvSpPr>
          <p:spPr>
            <a:xfrm>
              <a:off x="4600976" y="2462837"/>
              <a:ext cx="806375" cy="234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Analyze causes</a:t>
              </a:r>
            </a:p>
          </p:txBody>
        </p:sp>
        <p:sp>
          <p:nvSpPr>
            <p:cNvPr id="108" name="Arrow: Chevron 107">
              <a:extLst>
                <a:ext uri="{FF2B5EF4-FFF2-40B4-BE49-F238E27FC236}">
                  <a16:creationId xmlns:a16="http://schemas.microsoft.com/office/drawing/2014/main" id="{087363AA-2278-4AAD-8C7E-3BC7BE09C9E7}"/>
                </a:ext>
              </a:extLst>
            </p:cNvPr>
            <p:cNvSpPr/>
            <p:nvPr/>
          </p:nvSpPr>
          <p:spPr>
            <a:xfrm>
              <a:off x="5192459" y="2299161"/>
              <a:ext cx="1355023" cy="740715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E4765F8-A74D-441E-86C6-CC7CABF933BC}"/>
                </a:ext>
              </a:extLst>
            </p:cNvPr>
            <p:cNvSpPr txBox="1"/>
            <p:nvPr/>
          </p:nvSpPr>
          <p:spPr>
            <a:xfrm>
              <a:off x="5448263" y="2351397"/>
              <a:ext cx="885323" cy="410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Develop and test interventions</a:t>
              </a:r>
            </a:p>
          </p:txBody>
        </p:sp>
        <p:sp>
          <p:nvSpPr>
            <p:cNvPr id="110" name="Arrow: Chevron 109">
              <a:extLst>
                <a:ext uri="{FF2B5EF4-FFF2-40B4-BE49-F238E27FC236}">
                  <a16:creationId xmlns:a16="http://schemas.microsoft.com/office/drawing/2014/main" id="{CE748C83-5958-48EE-B66E-55AA2C0A36B8}"/>
                </a:ext>
              </a:extLst>
            </p:cNvPr>
            <p:cNvSpPr/>
            <p:nvPr/>
          </p:nvSpPr>
          <p:spPr>
            <a:xfrm>
              <a:off x="6174371" y="2302532"/>
              <a:ext cx="1223959" cy="733971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C2DAF1C7-BC1D-4C35-A238-DCE5286A1645}"/>
                </a:ext>
              </a:extLst>
            </p:cNvPr>
            <p:cNvSpPr txBox="1"/>
            <p:nvPr/>
          </p:nvSpPr>
          <p:spPr>
            <a:xfrm>
              <a:off x="6462511" y="2431616"/>
              <a:ext cx="926235" cy="410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Deliver interventions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73DCCE0-1BC2-4814-993E-661861A19D4B}"/>
                </a:ext>
              </a:extLst>
            </p:cNvPr>
            <p:cNvSpPr txBox="1"/>
            <p:nvPr/>
          </p:nvSpPr>
          <p:spPr>
            <a:xfrm>
              <a:off x="3530074" y="1727254"/>
              <a:ext cx="1581113" cy="2932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Use of cascade analysis</a:t>
              </a:r>
              <a:r>
                <a:rPr lang="en-US" dirty="0"/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9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716296" y="264713"/>
            <a:ext cx="9027904" cy="4544199"/>
            <a:chOff x="192296" y="264713"/>
            <a:chExt cx="9027904" cy="4544199"/>
          </a:xfrm>
        </p:grpSpPr>
        <p:sp>
          <p:nvSpPr>
            <p:cNvPr id="27" name="TextBox 26"/>
            <p:cNvSpPr txBox="1"/>
            <p:nvPr/>
          </p:nvSpPr>
          <p:spPr>
            <a:xfrm>
              <a:off x="1033150" y="264713"/>
              <a:ext cx="76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HIV prevention cascade for more than mode of protection.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297" y="4081115"/>
              <a:ext cx="1177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Remain uninfected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2298" y="3477244"/>
              <a:ext cx="10178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Lack of efficacy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2296" y="2627151"/>
              <a:ext cx="11770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Lack of adherence/ fidelity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2297" y="2170155"/>
              <a:ext cx="10438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Lack of uptake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2297" y="1448409"/>
              <a:ext cx="1177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Lack of availability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53653" y="4211438"/>
              <a:ext cx="429579" cy="589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337842" y="4191618"/>
              <a:ext cx="429579" cy="589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39776" y="4191618"/>
              <a:ext cx="429579" cy="589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41710" y="4191618"/>
              <a:ext cx="429579" cy="589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43643" y="4191618"/>
              <a:ext cx="429579" cy="589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37842" y="3602455"/>
              <a:ext cx="429579" cy="58916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39776" y="3602455"/>
              <a:ext cx="429579" cy="58916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41710" y="3597595"/>
              <a:ext cx="429579" cy="58916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43643" y="3602455"/>
              <a:ext cx="429579" cy="58916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39776" y="2882367"/>
              <a:ext cx="429579" cy="72008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41710" y="2877507"/>
              <a:ext cx="429579" cy="72008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43643" y="2877507"/>
              <a:ext cx="429579" cy="72008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41710" y="2167141"/>
              <a:ext cx="429579" cy="71522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43643" y="2162280"/>
              <a:ext cx="429579" cy="71522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43643" y="1376730"/>
              <a:ext cx="429579" cy="78555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1780617" y="1376730"/>
              <a:ext cx="0" cy="785550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478684" y="2162280"/>
              <a:ext cx="0" cy="715227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176750" y="2877507"/>
              <a:ext cx="0" cy="72494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874816" y="3597595"/>
              <a:ext cx="0" cy="594024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>
              <a:off x="4053652" y="1396551"/>
              <a:ext cx="423812" cy="2787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33974" y="3427684"/>
              <a:ext cx="447627" cy="13530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33975" y="3124200"/>
              <a:ext cx="447626" cy="30348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33973" y="2754930"/>
              <a:ext cx="447627" cy="36004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733973" y="1771104"/>
              <a:ext cx="447627" cy="974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33973" y="1376729"/>
              <a:ext cx="447627" cy="3943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86401" y="3447503"/>
              <a:ext cx="447627" cy="13530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86402" y="3144019"/>
              <a:ext cx="447626" cy="30348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86400" y="2774749"/>
              <a:ext cx="447627" cy="36004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86400" y="1790923"/>
              <a:ext cx="447627" cy="974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248401" y="3447503"/>
              <a:ext cx="447627" cy="13530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248402" y="3144019"/>
              <a:ext cx="447626" cy="30348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248400" y="2774749"/>
              <a:ext cx="447627" cy="36004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934200" y="3430867"/>
              <a:ext cx="447627" cy="13530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934201" y="3127383"/>
              <a:ext cx="447626" cy="30348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553373" y="3455815"/>
              <a:ext cx="447627" cy="13530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562947" y="1447800"/>
              <a:ext cx="438053" cy="199587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080150" y="1710018"/>
              <a:ext cx="9911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Remain at risk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110630" y="3750289"/>
              <a:ext cx="110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Protected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8481" y="786566"/>
              <a:ext cx="1796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First Intervention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137490" y="761208"/>
              <a:ext cx="2080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Second Intervention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6519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DF5582-E1DD-411F-A667-C2732AE50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758"/>
            <a:ext cx="12192000" cy="57424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2354A4-D49B-4C01-9F9C-F239396BF026}"/>
              </a:ext>
            </a:extLst>
          </p:cNvPr>
          <p:cNvSpPr txBox="1"/>
          <p:nvPr/>
        </p:nvSpPr>
        <p:spPr>
          <a:xfrm>
            <a:off x="8974318" y="6193300"/>
            <a:ext cx="249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Fearon et al, JAIDS 2019.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9C7636-F26A-484C-8B13-F3489827F86A}"/>
              </a:ext>
            </a:extLst>
          </p:cNvPr>
          <p:cNvSpPr txBox="1"/>
          <p:nvPr/>
        </p:nvSpPr>
        <p:spPr>
          <a:xfrm>
            <a:off x="490194" y="199429"/>
            <a:ext cx="697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Combined prevention cascades for FSWs in Zimbabwe.</a:t>
            </a:r>
          </a:p>
        </p:txBody>
      </p:sp>
    </p:spTree>
    <p:extLst>
      <p:ext uri="{BB962C8B-B14F-4D97-AF65-F5344CB8AC3E}">
        <p14:creationId xmlns:p14="http://schemas.microsoft.com/office/powerpoint/2010/main" val="261388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9E01DA-9196-413B-83AD-CC3767FD306E}"/>
              </a:ext>
            </a:extLst>
          </p:cNvPr>
          <p:cNvSpPr txBox="1"/>
          <p:nvPr/>
        </p:nvSpPr>
        <p:spPr>
          <a:xfrm>
            <a:off x="1509623" y="204781"/>
            <a:ext cx="644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of prevention cascade in Kenya – </a:t>
            </a:r>
            <a:r>
              <a:rPr lang="en-US" dirty="0" err="1"/>
              <a:t>Battacharjee</a:t>
            </a:r>
            <a:r>
              <a:rPr lang="en-US" dirty="0"/>
              <a:t> et al </a:t>
            </a:r>
            <a:r>
              <a:rPr lang="en-US" dirty="0" smtClean="0"/>
              <a:t>(JIAS 2019)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60BCF6-3D12-4F76-A46D-8C1EE052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108" y="574113"/>
            <a:ext cx="6538823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31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85" y="6904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Areas for debate as we develop this idea: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80068"/>
            <a:ext cx="11275243" cy="595232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Who is at risk of HIV and when, with what level if risk? How should the denominator be defined?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Important task for prevention programs to identify those at risk and ensure effective coverage.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Need to define population size and risk.</a:t>
            </a:r>
            <a:r>
              <a:rPr lang="en-US" sz="3600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Is there one cascade? Multiple modes of prevention (and treatment) – how to combine?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Trying to develop and parameterize one cascade leads to tears</a:t>
            </a:r>
            <a:endParaRPr lang="en-US" sz="36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How do we account for changing underlying risk over the life course?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Can trade-off tracking when people enter and leave the denominator, or include those with low risk and loose some specificity.</a:t>
            </a:r>
            <a:endParaRPr lang="en-US" sz="36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What duration should the prevention cascade cover?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How long is the period at risk that we are trying to cover? (units of a month or a year make sense)</a:t>
            </a:r>
            <a:endParaRPr lang="en-US" sz="36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How to account for dynamics of transmission?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They provide a minimum estimate of impact and can be put into transmission dynamic models.</a:t>
            </a:r>
            <a:endParaRPr lang="en-US" sz="3600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1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85" y="6904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Areas for debate as we develop this idea: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84" y="1086434"/>
            <a:ext cx="11341232" cy="570251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Relationship to programmatic activities and coverage of packages?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rgbClr val="FF0000"/>
                </a:solidFill>
              </a:rPr>
              <a:t>Coverage with a package is different from coverage of effective prevention – if we are confident the package will generate access and adherence of efficacious prevention then good. In evaluating the impact of a package we need to look at the parameters included in the cascades.</a:t>
            </a:r>
            <a:endParaRPr lang="en-US" sz="23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Role of HIV testing?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rgbClr val="FF0000"/>
                </a:solidFill>
              </a:rPr>
              <a:t>HIV testing is not HIV prevention, nor a necessary step in prevention cascades (unless you need to be confident someone is negative to provide prep). Testing could be used to measure incidence in a cohort, testing the impact of a prevention cascade.</a:t>
            </a:r>
            <a:endParaRPr lang="en-US" sz="23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Measuring or estimating the impact of prevention?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rgbClr val="FF0000"/>
                </a:solidFill>
              </a:rPr>
              <a:t>Measuring incidence ensures that we know impact – it is ideal, but difficult. Well measured coverage, adherence and efficacy should allow us to calculate (estimate) how much incidence is reduced from a prior incidence.</a:t>
            </a:r>
            <a:endParaRPr lang="en-US" sz="2300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38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85" y="6904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Areas for debate as we develop this idea: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688" y="1394611"/>
            <a:ext cx="11341232" cy="57025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Is the data available?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rgbClr val="FF0000"/>
                </a:solidFill>
              </a:rPr>
              <a:t>We need to explore this, and if it is not assess how it might be collected</a:t>
            </a:r>
            <a:r>
              <a:rPr lang="en-US" sz="2300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Is there a need to standardize?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rgbClr val="FF0000"/>
                </a:solidFill>
              </a:rPr>
              <a:t>Using the cascade at different levels and for different functions, with different data sources argues against standardization, but there is a danger that essential elements are missed and for routine use we need some standardization.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How many angels can fit on the head of a pin?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rgbClr val="FF0000"/>
                </a:solidFill>
              </a:rPr>
              <a:t>I don’t know.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7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462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Why prevention cascades? (or something similar with a different name)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663"/>
            <a:ext cx="10515600" cy="469786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Logical framework summarizing actions taken by individuals across a population that can prevent HIV acquisition.</a:t>
            </a:r>
          </a:p>
          <a:p>
            <a:r>
              <a:rPr lang="en-US" sz="2400" dirty="0"/>
              <a:t>Management tool to focus on challenges and gaps and identify potential to improve impact. (does not define the interventions that would reduce the gaps).</a:t>
            </a:r>
          </a:p>
          <a:p>
            <a:r>
              <a:rPr lang="en-US" sz="2400" dirty="0"/>
              <a:t>Advocacy tool – indicating points for intervention.</a:t>
            </a:r>
          </a:p>
          <a:p>
            <a:endParaRPr lang="en-US" sz="2400" dirty="0"/>
          </a:p>
          <a:p>
            <a:r>
              <a:rPr lang="en-US" sz="2400" dirty="0"/>
              <a:t>What is difference from treatment cascade?</a:t>
            </a:r>
          </a:p>
          <a:p>
            <a:pPr marL="0" indent="0">
              <a:buNone/>
            </a:pPr>
            <a:r>
              <a:rPr lang="en-US" sz="2400" dirty="0"/>
              <a:t>Denominator more certain for treatment. </a:t>
            </a:r>
          </a:p>
          <a:p>
            <a:pPr marL="0" indent="0">
              <a:buNone/>
            </a:pPr>
            <a:r>
              <a:rPr lang="en-US" sz="2400" dirty="0"/>
              <a:t>More restrictive options for reducing viral load than preventing HIV acquisition.</a:t>
            </a:r>
          </a:p>
          <a:p>
            <a:pPr marL="0" indent="0">
              <a:buNone/>
            </a:pPr>
            <a:r>
              <a:rPr lang="en-US" sz="2400" dirty="0"/>
              <a:t>The same challenges of patients moving in and out of care and suppression and needing long term suppression apply.</a:t>
            </a:r>
          </a:p>
          <a:p>
            <a:pPr marL="0" indent="0">
              <a:buNone/>
            </a:pPr>
            <a:r>
              <a:rPr lang="en-US" sz="2400" dirty="0"/>
              <a:t>We are learning that using a homogeneous denominator for treatment leaves gaps.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523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462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Areas for debate as we develop this idea: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041" y="1269448"/>
            <a:ext cx="11197865" cy="5444090"/>
          </a:xfrm>
        </p:spPr>
        <p:txBody>
          <a:bodyPr>
            <a:normAutofit/>
          </a:bodyPr>
          <a:lstStyle/>
          <a:p>
            <a:r>
              <a:rPr lang="en-US" sz="2000" dirty="0"/>
              <a:t>Who is at risk of HIV and when, with what level if risk? How should the denominator be defined?</a:t>
            </a:r>
          </a:p>
          <a:p>
            <a:r>
              <a:rPr lang="en-US" sz="2000" dirty="0"/>
              <a:t>How do we account for changing underlying risk over the life course?</a:t>
            </a:r>
          </a:p>
          <a:p>
            <a:r>
              <a:rPr lang="en-US" sz="2000" dirty="0"/>
              <a:t>Is there one cascade? Multiple modes of prevention (and treatment) – how to combine?</a:t>
            </a:r>
          </a:p>
          <a:p>
            <a:r>
              <a:rPr lang="en-US" sz="2000" dirty="0"/>
              <a:t>What duration should the prevention cascade cover?</a:t>
            </a:r>
          </a:p>
          <a:p>
            <a:r>
              <a:rPr lang="en-US" sz="2000" dirty="0"/>
              <a:t>How to account for dynamics of transmission?</a:t>
            </a:r>
          </a:p>
          <a:p>
            <a:r>
              <a:rPr lang="en-US" sz="2000" dirty="0"/>
              <a:t>Relationship to programmatic activities and coverage of packages?</a:t>
            </a:r>
          </a:p>
          <a:p>
            <a:r>
              <a:rPr lang="en-US" sz="2000" dirty="0"/>
              <a:t>Role of HIV testing?</a:t>
            </a:r>
          </a:p>
          <a:p>
            <a:r>
              <a:rPr lang="en-US" sz="2000" dirty="0"/>
              <a:t>Measuring or estimating the impact of prevention?</a:t>
            </a:r>
          </a:p>
          <a:p>
            <a:r>
              <a:rPr lang="en-US" sz="2000" dirty="0"/>
              <a:t>Is the data available?</a:t>
            </a:r>
          </a:p>
          <a:p>
            <a:r>
              <a:rPr lang="en-US" sz="2000" dirty="0"/>
              <a:t>Is there a need to standardize?</a:t>
            </a:r>
          </a:p>
          <a:p>
            <a:r>
              <a:rPr lang="en-US" sz="2000" dirty="0"/>
              <a:t>How many angels can fit on the head of a pin?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646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AE5CE67-ACC7-4445-868D-19B260AC8140}"/>
              </a:ext>
            </a:extLst>
          </p:cNvPr>
          <p:cNvGraphicFramePr/>
          <p:nvPr>
            <p:extLst/>
          </p:nvPr>
        </p:nvGraphicFramePr>
        <p:xfrm>
          <a:off x="1463615" y="1414732"/>
          <a:ext cx="8568906" cy="4660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83B06C-BB58-41D9-AB8B-AC93E44E4FD7}"/>
              </a:ext>
            </a:extLst>
          </p:cNvPr>
          <p:cNvSpPr/>
          <p:nvPr/>
        </p:nvSpPr>
        <p:spPr>
          <a:xfrm>
            <a:off x="1347905" y="597612"/>
            <a:ext cx="6860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 Prevention Cascades:  Guidance to the Field (Draft under revision)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9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64193D-C8DF-46ED-800F-69E38E945AD4}"/>
              </a:ext>
            </a:extLst>
          </p:cNvPr>
          <p:cNvSpPr txBox="1"/>
          <p:nvPr/>
        </p:nvSpPr>
        <p:spPr>
          <a:xfrm>
            <a:off x="483880" y="952936"/>
            <a:ext cx="113696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Similar to concepts of hazard and preventable fraction:</a:t>
            </a:r>
          </a:p>
          <a:p>
            <a:endParaRPr lang="en-US" dirty="0"/>
          </a:p>
          <a:p>
            <a:r>
              <a:rPr lang="en-US" dirty="0"/>
              <a:t>Incidence(t) = N(t)*risk(t)*(1-(efficacy*adherence*coverage))</a:t>
            </a:r>
          </a:p>
          <a:p>
            <a:endParaRPr lang="en-US" dirty="0"/>
          </a:p>
          <a:p>
            <a:r>
              <a:rPr lang="en-US" dirty="0"/>
              <a:t>This only looks at the risk of acquisition – not the transmission dynamics, so provides a minimum for impact.</a:t>
            </a:r>
          </a:p>
          <a:p>
            <a:endParaRPr lang="en-US" dirty="0"/>
          </a:p>
          <a:p>
            <a:r>
              <a:rPr lang="en-US" dirty="0"/>
              <a:t>Defines efficacy as biological protection – analogous to according to protocol from trials.</a:t>
            </a:r>
          </a:p>
          <a:p>
            <a:endParaRPr lang="en-US" dirty="0"/>
          </a:p>
          <a:p>
            <a:r>
              <a:rPr lang="en-US" dirty="0"/>
              <a:t>For treatment can take a cross sectional view, but in treatment cohort view is more meaningful for success of program and survival.</a:t>
            </a:r>
          </a:p>
          <a:p>
            <a:endParaRPr lang="en-US" dirty="0"/>
          </a:p>
          <a:p>
            <a:r>
              <a:rPr lang="en-US" dirty="0"/>
              <a:t>For prevention cascades a cohort view is more appropriate (as it is for treatment cascades). </a:t>
            </a:r>
          </a:p>
          <a:p>
            <a:r>
              <a:rPr lang="en-US" dirty="0"/>
              <a:t>People do experience periods of risk and covering these should be the aim.</a:t>
            </a:r>
          </a:p>
          <a:p>
            <a:endParaRPr lang="en-US" dirty="0"/>
          </a:p>
          <a:p>
            <a:r>
              <a:rPr lang="en-US" dirty="0"/>
              <a:t>In the GOALS model used by UNAIDS to explore the impact of primary HIV prevention  N(t) the number at risk, efficacy, and effective coverage are used for each mechanism of prevention.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58DE9F5-AC99-4793-8915-50BD0EFA771B}"/>
              </a:ext>
            </a:extLst>
          </p:cNvPr>
          <p:cNvGrpSpPr/>
          <p:nvPr/>
        </p:nvGrpSpPr>
        <p:grpSpPr>
          <a:xfrm>
            <a:off x="317499" y="122059"/>
            <a:ext cx="11557001" cy="6581987"/>
            <a:chOff x="317499" y="122059"/>
            <a:chExt cx="11557001" cy="6581987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B843F701-412A-483A-8177-F664F69CFBB3}"/>
                </a:ext>
              </a:extLst>
            </p:cNvPr>
            <p:cNvSpPr/>
            <p:nvPr/>
          </p:nvSpPr>
          <p:spPr>
            <a:xfrm>
              <a:off x="664238" y="1485900"/>
              <a:ext cx="10455214" cy="4114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D57E8A0E-26A1-4EDC-B5A1-D6E78FE6C052}"/>
                </a:ext>
              </a:extLst>
            </p:cNvPr>
            <p:cNvSpPr/>
            <p:nvPr/>
          </p:nvSpPr>
          <p:spPr>
            <a:xfrm>
              <a:off x="3476447" y="1720428"/>
              <a:ext cx="7643003" cy="351957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5B4830A-DE13-42C7-AD9F-A112350DB7F5}"/>
                </a:ext>
              </a:extLst>
            </p:cNvPr>
            <p:cNvSpPr/>
            <p:nvPr/>
          </p:nvSpPr>
          <p:spPr>
            <a:xfrm>
              <a:off x="5844402" y="2152929"/>
              <a:ext cx="5296618" cy="265693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35F6E06-D988-4CE9-A0AC-D73797E66C8F}"/>
                </a:ext>
              </a:extLst>
            </p:cNvPr>
            <p:cNvSpPr/>
            <p:nvPr/>
          </p:nvSpPr>
          <p:spPr>
            <a:xfrm>
              <a:off x="8755812" y="2939450"/>
              <a:ext cx="2122098" cy="10815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F3808081-F858-446E-B769-B52E005A6D4D}"/>
                </a:ext>
              </a:extLst>
            </p:cNvPr>
            <p:cNvSpPr/>
            <p:nvPr/>
          </p:nvSpPr>
          <p:spPr>
            <a:xfrm>
              <a:off x="3135718" y="2906559"/>
              <a:ext cx="819510" cy="114731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3D1E4C26-8D1C-423B-B714-DD8011611652}"/>
                </a:ext>
              </a:extLst>
            </p:cNvPr>
            <p:cNvSpPr/>
            <p:nvPr/>
          </p:nvSpPr>
          <p:spPr>
            <a:xfrm>
              <a:off x="5413077" y="2870439"/>
              <a:ext cx="819510" cy="114731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3B45C92A-65A7-4A9C-9B40-F6D81CB3AC14}"/>
                </a:ext>
              </a:extLst>
            </p:cNvPr>
            <p:cNvSpPr/>
            <p:nvPr/>
          </p:nvSpPr>
          <p:spPr>
            <a:xfrm>
              <a:off x="8186465" y="2880144"/>
              <a:ext cx="819510" cy="114731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269C04-C739-4EDD-8125-919B1E0F2211}"/>
                </a:ext>
              </a:extLst>
            </p:cNvPr>
            <p:cNvSpPr txBox="1"/>
            <p:nvPr/>
          </p:nvSpPr>
          <p:spPr>
            <a:xfrm>
              <a:off x="317499" y="122059"/>
              <a:ext cx="115570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All HIV prevention requires behavior change and behavior change occurs within an environment and communities – we cannot think of biomedical tools without considering structural drivers, behavior change and communities. 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55120EBE-F2A8-4BBF-8C52-7FC44A687F78}"/>
                </a:ext>
              </a:extLst>
            </p:cNvPr>
            <p:cNvSpPr/>
            <p:nvPr/>
          </p:nvSpPr>
          <p:spPr>
            <a:xfrm>
              <a:off x="2199737" y="5751662"/>
              <a:ext cx="8065699" cy="422694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582D62A-C55D-4F61-9CED-875DAF8EE2A6}"/>
                </a:ext>
              </a:extLst>
            </p:cNvPr>
            <p:cNvSpPr txBox="1"/>
            <p:nvPr/>
          </p:nvSpPr>
          <p:spPr>
            <a:xfrm>
              <a:off x="2866426" y="6180826"/>
              <a:ext cx="58367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/>
                <a:t>Combination prevention interventions.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3A3F05-659D-482B-B7DE-E021B2532C83}"/>
                </a:ext>
              </a:extLst>
            </p:cNvPr>
            <p:cNvSpPr txBox="1"/>
            <p:nvPr/>
          </p:nvSpPr>
          <p:spPr>
            <a:xfrm>
              <a:off x="9066354" y="3157052"/>
              <a:ext cx="23032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Exposure and transmission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5F5098-A4C9-408E-9DC0-32DA407A89AB}"/>
                </a:ext>
              </a:extLst>
            </p:cNvPr>
            <p:cNvSpPr txBox="1"/>
            <p:nvPr/>
          </p:nvSpPr>
          <p:spPr>
            <a:xfrm>
              <a:off x="5080959" y="2152929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Sexual behavior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EB51AE8-397C-4E11-9A50-0ECB0856170F}"/>
                </a:ext>
              </a:extLst>
            </p:cNvPr>
            <p:cNvSpPr txBox="1"/>
            <p:nvPr/>
          </p:nvSpPr>
          <p:spPr>
            <a:xfrm>
              <a:off x="4270164" y="2523610"/>
              <a:ext cx="12961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Demand &amp; uptake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5FE430-FBD6-479F-9A06-309F572A422F}"/>
                </a:ext>
              </a:extLst>
            </p:cNvPr>
            <p:cNvSpPr txBox="1"/>
            <p:nvPr/>
          </p:nvSpPr>
          <p:spPr>
            <a:xfrm>
              <a:off x="4146433" y="4166556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Provider motivation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88607A9-C866-49BD-8B23-3425A9537DD9}"/>
                </a:ext>
              </a:extLst>
            </p:cNvPr>
            <p:cNvSpPr txBox="1"/>
            <p:nvPr/>
          </p:nvSpPr>
          <p:spPr>
            <a:xfrm>
              <a:off x="3504172" y="3273149"/>
              <a:ext cx="23032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Adherence &amp;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</a:rPr>
                <a:t>retention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BD5677-0D98-4D44-B835-7CE4B327B0CE}"/>
                </a:ext>
              </a:extLst>
            </p:cNvPr>
            <p:cNvSpPr txBox="1"/>
            <p:nvPr/>
          </p:nvSpPr>
          <p:spPr>
            <a:xfrm>
              <a:off x="6778929" y="2685773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Partner reduction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0CD6BB-F975-4790-98A1-4EE8A211E5E4}"/>
                </a:ext>
              </a:extLst>
            </p:cNvPr>
            <p:cNvSpPr txBox="1"/>
            <p:nvPr/>
          </p:nvSpPr>
          <p:spPr>
            <a:xfrm>
              <a:off x="6349029" y="3039229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Condoms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CD031B5-0DBE-4A2E-8FA2-2583EE6F069D}"/>
                </a:ext>
              </a:extLst>
            </p:cNvPr>
            <p:cNvSpPr txBox="1"/>
            <p:nvPr/>
          </p:nvSpPr>
          <p:spPr>
            <a:xfrm>
              <a:off x="6400794" y="3452305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VMMC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3BCDE7-5494-4E80-BC07-1E04A42359A7}"/>
                </a:ext>
              </a:extLst>
            </p:cNvPr>
            <p:cNvSpPr txBox="1"/>
            <p:nvPr/>
          </p:nvSpPr>
          <p:spPr>
            <a:xfrm>
              <a:off x="6527322" y="3821637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Oral PrEP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64F9E8-70B7-4EA3-8915-6D5C6655D8F2}"/>
                </a:ext>
              </a:extLst>
            </p:cNvPr>
            <p:cNvSpPr txBox="1"/>
            <p:nvPr/>
          </p:nvSpPr>
          <p:spPr>
            <a:xfrm>
              <a:off x="7559974" y="2288166"/>
              <a:ext cx="2270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DIRECT MECHANISMS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7B6EEC-B49C-4737-8B1F-95F99900AAE1}"/>
                </a:ext>
              </a:extLst>
            </p:cNvPr>
            <p:cNvSpPr txBox="1"/>
            <p:nvPr/>
          </p:nvSpPr>
          <p:spPr>
            <a:xfrm>
              <a:off x="7034838" y="4152240"/>
              <a:ext cx="2695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Long acting cabotegravir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C3895C2-52AD-4D1A-8D96-CCEF0E7F3044}"/>
                </a:ext>
              </a:extLst>
            </p:cNvPr>
            <p:cNvSpPr txBox="1"/>
            <p:nvPr/>
          </p:nvSpPr>
          <p:spPr>
            <a:xfrm>
              <a:off x="5929545" y="1816887"/>
              <a:ext cx="1289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BEHAVIORS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8B58F15-AED4-4C35-80CF-736E9D26625C}"/>
                </a:ext>
              </a:extLst>
            </p:cNvPr>
            <p:cNvSpPr txBox="1"/>
            <p:nvPr/>
          </p:nvSpPr>
          <p:spPr>
            <a:xfrm>
              <a:off x="3324830" y="1742827"/>
              <a:ext cx="1422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STRUCTURES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68436B-A36C-43FF-9F97-368DB43168EF}"/>
                </a:ext>
              </a:extLst>
            </p:cNvPr>
            <p:cNvSpPr txBox="1"/>
            <p:nvPr/>
          </p:nvSpPr>
          <p:spPr>
            <a:xfrm>
              <a:off x="507516" y="3085395"/>
              <a:ext cx="27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Social, cultural and economic environments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D3F0D9-4EF6-43BC-847F-F4B4EF3D0A8A}"/>
                </a:ext>
              </a:extLst>
            </p:cNvPr>
            <p:cNvSpPr txBox="1"/>
            <p:nvPr/>
          </p:nvSpPr>
          <p:spPr>
            <a:xfrm>
              <a:off x="1900033" y="2070327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Laws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C51E6BF-5AFD-440E-AFD2-65B38519E35D}"/>
                </a:ext>
              </a:extLst>
            </p:cNvPr>
            <p:cNvSpPr txBox="1"/>
            <p:nvPr/>
          </p:nvSpPr>
          <p:spPr>
            <a:xfrm>
              <a:off x="1264304" y="2510116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Policies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AE72AFF-BCBE-4856-8B30-2BBD1A7045F3}"/>
                </a:ext>
              </a:extLst>
            </p:cNvPr>
            <p:cNvSpPr txBox="1"/>
            <p:nvPr/>
          </p:nvSpPr>
          <p:spPr>
            <a:xfrm>
              <a:off x="1051168" y="4006303"/>
              <a:ext cx="28005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Regulatory and product introduction pathways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6AEDD1-E1DD-4A21-B3AE-F905D98CC1C1}"/>
                </a:ext>
              </a:extLst>
            </p:cNvPr>
            <p:cNvSpPr txBox="1"/>
            <p:nvPr/>
          </p:nvSpPr>
          <p:spPr>
            <a:xfrm>
              <a:off x="2451433" y="4821380"/>
              <a:ext cx="2303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Delivery 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95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1"/>
            <a:ext cx="8492821" cy="5893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272533"/>
            <a:ext cx="461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 Guidelines on strategic information, 2015</a:t>
            </a:r>
          </a:p>
        </p:txBody>
      </p:sp>
    </p:spTree>
    <p:extLst>
      <p:ext uri="{BB962C8B-B14F-4D97-AF65-F5344CB8AC3E}">
        <p14:creationId xmlns:p14="http://schemas.microsoft.com/office/powerpoint/2010/main" val="236775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Arrow: Pentagon 146">
            <a:extLst>
              <a:ext uri="{FF2B5EF4-FFF2-40B4-BE49-F238E27FC236}">
                <a16:creationId xmlns:a16="http://schemas.microsoft.com/office/drawing/2014/main" id="{D9C3A274-BF0C-47B5-9DC0-9AB726C17773}"/>
              </a:ext>
            </a:extLst>
          </p:cNvPr>
          <p:cNvSpPr/>
          <p:nvPr/>
        </p:nvSpPr>
        <p:spPr>
          <a:xfrm>
            <a:off x="8282362" y="3843289"/>
            <a:ext cx="1142224" cy="740715"/>
          </a:xfrm>
          <a:prstGeom prst="homePlate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40B933EE-FEA7-4440-9A0B-1558857ED918}"/>
              </a:ext>
            </a:extLst>
          </p:cNvPr>
          <p:cNvSpPr/>
          <p:nvPr/>
        </p:nvSpPr>
        <p:spPr>
          <a:xfrm>
            <a:off x="4589956" y="1255051"/>
            <a:ext cx="1642410" cy="398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492D377-8534-4560-BD40-5333A2BB3CB4}"/>
              </a:ext>
            </a:extLst>
          </p:cNvPr>
          <p:cNvSpPr/>
          <p:nvPr/>
        </p:nvSpPr>
        <p:spPr>
          <a:xfrm>
            <a:off x="440490" y="2591420"/>
            <a:ext cx="7413357" cy="42665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F75EA03-FE16-4931-8269-801B78D1B706}"/>
              </a:ext>
            </a:extLst>
          </p:cNvPr>
          <p:cNvSpPr/>
          <p:nvPr/>
        </p:nvSpPr>
        <p:spPr>
          <a:xfrm>
            <a:off x="5064369" y="1015944"/>
            <a:ext cx="720968" cy="213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9FAB1A-B071-4606-BB0D-B7C8A02D4A5B}"/>
              </a:ext>
            </a:extLst>
          </p:cNvPr>
          <p:cNvSpPr txBox="1"/>
          <p:nvPr/>
        </p:nvSpPr>
        <p:spPr>
          <a:xfrm>
            <a:off x="4804657" y="1236081"/>
            <a:ext cx="120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HIV testing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F6F2373-35C3-4D17-B4DA-46A1A8DBF16F}"/>
              </a:ext>
            </a:extLst>
          </p:cNvPr>
          <p:cNvSpPr/>
          <p:nvPr/>
        </p:nvSpPr>
        <p:spPr>
          <a:xfrm rot="16200000">
            <a:off x="7420626" y="1594223"/>
            <a:ext cx="333322" cy="878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1E3B17-04CD-4873-8D32-6577887384EA}"/>
              </a:ext>
            </a:extLst>
          </p:cNvPr>
          <p:cNvSpPr txBox="1"/>
          <p:nvPr/>
        </p:nvSpPr>
        <p:spPr>
          <a:xfrm>
            <a:off x="7164492" y="1562637"/>
            <a:ext cx="164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Linkage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49084EB-AF0C-4BDE-92FB-1EE2846AF13A}"/>
              </a:ext>
            </a:extLst>
          </p:cNvPr>
          <p:cNvSpPr/>
          <p:nvPr/>
        </p:nvSpPr>
        <p:spPr>
          <a:xfrm rot="2855914">
            <a:off x="4579918" y="2203117"/>
            <a:ext cx="239795" cy="414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C3D33-FBB5-40A3-8EE3-1050A50BB49E}"/>
              </a:ext>
            </a:extLst>
          </p:cNvPr>
          <p:cNvSpPr txBox="1"/>
          <p:nvPr/>
        </p:nvSpPr>
        <p:spPr>
          <a:xfrm>
            <a:off x="5814258" y="1857783"/>
            <a:ext cx="130452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HIV positive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515517-F523-4273-9F5F-CCB27DAF9874}"/>
              </a:ext>
            </a:extLst>
          </p:cNvPr>
          <p:cNvSpPr txBox="1"/>
          <p:nvPr/>
        </p:nvSpPr>
        <p:spPr>
          <a:xfrm>
            <a:off x="4222474" y="1850530"/>
            <a:ext cx="136864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HIV negative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3E7E73-0A1A-43F1-9AAF-4AC45BE4E699}"/>
              </a:ext>
            </a:extLst>
          </p:cNvPr>
          <p:cNvSpPr txBox="1"/>
          <p:nvPr/>
        </p:nvSpPr>
        <p:spPr>
          <a:xfrm>
            <a:off x="1312777" y="4019114"/>
            <a:ext cx="1187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Young men </a:t>
            </a:r>
          </a:p>
          <a:p>
            <a:pPr algn="ctr"/>
            <a:r>
              <a:rPr lang="en-US" sz="1400" dirty="0"/>
              <a:t>- circumcision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72F8D1-BFF8-4EB6-A05F-051FD83D172E}"/>
              </a:ext>
            </a:extLst>
          </p:cNvPr>
          <p:cNvSpPr txBox="1"/>
          <p:nvPr/>
        </p:nvSpPr>
        <p:spPr>
          <a:xfrm>
            <a:off x="2851136" y="4006965"/>
            <a:ext cx="1934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Young men and women - condoms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A729C2-B5D0-4493-805C-477CC4936967}"/>
              </a:ext>
            </a:extLst>
          </p:cNvPr>
          <p:cNvSpPr txBox="1"/>
          <p:nvPr/>
        </p:nvSpPr>
        <p:spPr>
          <a:xfrm>
            <a:off x="4765948" y="4023980"/>
            <a:ext cx="1934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Young men and women – oral prep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7E93E3-CF98-4ACC-8CB3-CC14AB95DB55}"/>
              </a:ext>
            </a:extLst>
          </p:cNvPr>
          <p:cNvSpPr txBox="1"/>
          <p:nvPr/>
        </p:nvSpPr>
        <p:spPr>
          <a:xfrm>
            <a:off x="2054610" y="5916203"/>
            <a:ext cx="1124458" cy="325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Protected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6FAA2B-3B64-4F34-A72F-96D5C903069E}"/>
              </a:ext>
            </a:extLst>
          </p:cNvPr>
          <p:cNvSpPr txBox="1"/>
          <p:nvPr/>
        </p:nvSpPr>
        <p:spPr>
          <a:xfrm>
            <a:off x="2054610" y="5527023"/>
            <a:ext cx="1225839" cy="531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Lack of efficacy of circumcision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02741-D269-4CA2-B006-5CC7D930F384}"/>
              </a:ext>
            </a:extLst>
          </p:cNvPr>
          <p:cNvSpPr txBox="1"/>
          <p:nvPr/>
        </p:nvSpPr>
        <p:spPr>
          <a:xfrm>
            <a:off x="2059671" y="5132768"/>
            <a:ext cx="1157990" cy="531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Unwilling to be circumcised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70693B-63DB-42BF-8B13-A59D53162E45}"/>
              </a:ext>
            </a:extLst>
          </p:cNvPr>
          <p:cNvSpPr txBox="1"/>
          <p:nvPr/>
        </p:nvSpPr>
        <p:spPr>
          <a:xfrm>
            <a:off x="2090851" y="4761021"/>
            <a:ext cx="1124459" cy="531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Do not perceive risk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D85B63-1AFD-4B2B-BD17-40FF6A0AF681}"/>
              </a:ext>
            </a:extLst>
          </p:cNvPr>
          <p:cNvSpPr/>
          <p:nvPr/>
        </p:nvSpPr>
        <p:spPr>
          <a:xfrm>
            <a:off x="1649703" y="4800441"/>
            <a:ext cx="354504" cy="2961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7AEFB8-BE6B-4183-B7CA-42A42D1FA6FA}"/>
              </a:ext>
            </a:extLst>
          </p:cNvPr>
          <p:cNvSpPr/>
          <p:nvPr/>
        </p:nvSpPr>
        <p:spPr>
          <a:xfrm>
            <a:off x="1649703" y="5104718"/>
            <a:ext cx="354504" cy="47378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ACF582-944F-4A33-9D4F-225AD5D17E9E}"/>
              </a:ext>
            </a:extLst>
          </p:cNvPr>
          <p:cNvSpPr/>
          <p:nvPr/>
        </p:nvSpPr>
        <p:spPr>
          <a:xfrm>
            <a:off x="1649703" y="5586666"/>
            <a:ext cx="354504" cy="296112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16FB1E-2660-4222-97BA-A412086D1B7E}"/>
              </a:ext>
            </a:extLst>
          </p:cNvPr>
          <p:cNvSpPr/>
          <p:nvPr/>
        </p:nvSpPr>
        <p:spPr>
          <a:xfrm>
            <a:off x="1649703" y="5890732"/>
            <a:ext cx="354504" cy="296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0BBC0D5-4ABB-4750-B45D-45A8AAAD0833}"/>
              </a:ext>
            </a:extLst>
          </p:cNvPr>
          <p:cNvSpPr/>
          <p:nvPr/>
        </p:nvSpPr>
        <p:spPr>
          <a:xfrm>
            <a:off x="3397899" y="4761021"/>
            <a:ext cx="361249" cy="2427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85D3AD3-6F0B-4EB9-B9BA-89E8A4C5292A}"/>
              </a:ext>
            </a:extLst>
          </p:cNvPr>
          <p:cNvSpPr/>
          <p:nvPr/>
        </p:nvSpPr>
        <p:spPr>
          <a:xfrm>
            <a:off x="3397899" y="5010334"/>
            <a:ext cx="361249" cy="3884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288BB0E-591C-4908-A99E-F130AB0D8B6B}"/>
              </a:ext>
            </a:extLst>
          </p:cNvPr>
          <p:cNvSpPr/>
          <p:nvPr/>
        </p:nvSpPr>
        <p:spPr>
          <a:xfrm>
            <a:off x="3397899" y="5409237"/>
            <a:ext cx="360689" cy="48361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BB1612C-1158-4683-8F22-CE3D949DE640}"/>
              </a:ext>
            </a:extLst>
          </p:cNvPr>
          <p:cNvSpPr/>
          <p:nvPr/>
        </p:nvSpPr>
        <p:spPr>
          <a:xfrm>
            <a:off x="3397900" y="5915123"/>
            <a:ext cx="360687" cy="66310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B07D2B6-992C-4FC9-9F44-FA52B734BED2}"/>
              </a:ext>
            </a:extLst>
          </p:cNvPr>
          <p:cNvSpPr/>
          <p:nvPr/>
        </p:nvSpPr>
        <p:spPr>
          <a:xfrm>
            <a:off x="3397899" y="5982658"/>
            <a:ext cx="361249" cy="24279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803BEF2-8D74-4E4C-BA9E-3FD791FF23E7}"/>
              </a:ext>
            </a:extLst>
          </p:cNvPr>
          <p:cNvSpPr txBox="1"/>
          <p:nvPr/>
        </p:nvSpPr>
        <p:spPr>
          <a:xfrm>
            <a:off x="3759145" y="5946323"/>
            <a:ext cx="1145853" cy="40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Protected by condoms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15D4716-6956-48FE-82E2-F1C5EA13427A}"/>
              </a:ext>
            </a:extLst>
          </p:cNvPr>
          <p:cNvSpPr txBox="1"/>
          <p:nvPr/>
        </p:nvSpPr>
        <p:spPr>
          <a:xfrm>
            <a:off x="3752210" y="5807072"/>
            <a:ext cx="990802" cy="40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Lack of efficacy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05C62C-83C1-47C8-97EF-6E4B0951AC16}"/>
              </a:ext>
            </a:extLst>
          </p:cNvPr>
          <p:cNvSpPr txBox="1"/>
          <p:nvPr/>
        </p:nvSpPr>
        <p:spPr>
          <a:xfrm>
            <a:off x="3759145" y="5465934"/>
            <a:ext cx="1145853" cy="25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Inconsistent use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05CED68-7E3F-429B-A3C9-7489746AE075}"/>
              </a:ext>
            </a:extLst>
          </p:cNvPr>
          <p:cNvSpPr txBox="1"/>
          <p:nvPr/>
        </p:nvSpPr>
        <p:spPr>
          <a:xfrm>
            <a:off x="3758587" y="5043554"/>
            <a:ext cx="119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Unwilling or unable to use condoms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AD33A8B-EEA3-4D79-AADC-A1806A0E42F7}"/>
              </a:ext>
            </a:extLst>
          </p:cNvPr>
          <p:cNvSpPr txBox="1"/>
          <p:nvPr/>
        </p:nvSpPr>
        <p:spPr>
          <a:xfrm>
            <a:off x="3756893" y="4667060"/>
            <a:ext cx="1145853" cy="40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Do not perceive risk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61810C2-2E26-4B84-88BB-FE8FDC25CB50}"/>
              </a:ext>
            </a:extLst>
          </p:cNvPr>
          <p:cNvSpPr txBox="1"/>
          <p:nvPr/>
        </p:nvSpPr>
        <p:spPr>
          <a:xfrm rot="16200000">
            <a:off x="10029430" y="6346076"/>
            <a:ext cx="793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Adhere to prep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113DE05-3F50-48B9-BC1C-5FCAA7A5CC03}"/>
              </a:ext>
            </a:extLst>
          </p:cNvPr>
          <p:cNvSpPr/>
          <p:nvPr/>
        </p:nvSpPr>
        <p:spPr>
          <a:xfrm>
            <a:off x="8931094" y="4680797"/>
            <a:ext cx="342888" cy="2380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2000ACC-215D-4198-84F4-3E9F5E7C3B9D}"/>
              </a:ext>
            </a:extLst>
          </p:cNvPr>
          <p:cNvSpPr/>
          <p:nvPr/>
        </p:nvSpPr>
        <p:spPr>
          <a:xfrm>
            <a:off x="8931094" y="4925262"/>
            <a:ext cx="342888" cy="3809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BD29A60-BCE3-403C-AABD-3E5C7F494330}"/>
              </a:ext>
            </a:extLst>
          </p:cNvPr>
          <p:cNvSpPr/>
          <p:nvPr/>
        </p:nvSpPr>
        <p:spPr>
          <a:xfrm>
            <a:off x="8931094" y="5316408"/>
            <a:ext cx="342888" cy="30949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473B2D5-9CA6-4EC3-85F6-6098107CDDD5}"/>
              </a:ext>
            </a:extLst>
          </p:cNvPr>
          <p:cNvSpPr/>
          <p:nvPr/>
        </p:nvSpPr>
        <p:spPr>
          <a:xfrm>
            <a:off x="8931094" y="5634214"/>
            <a:ext cx="342888" cy="238071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CA8A538-DF3C-4FA7-B6C2-8AA4292AC37F}"/>
              </a:ext>
            </a:extLst>
          </p:cNvPr>
          <p:cNvSpPr/>
          <p:nvPr/>
        </p:nvSpPr>
        <p:spPr>
          <a:xfrm>
            <a:off x="8931094" y="5878679"/>
            <a:ext cx="342888" cy="2380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0676582-0515-491C-A315-C7BBCF2770C0}"/>
              </a:ext>
            </a:extLst>
          </p:cNvPr>
          <p:cNvSpPr/>
          <p:nvPr/>
        </p:nvSpPr>
        <p:spPr>
          <a:xfrm>
            <a:off x="9364620" y="4925262"/>
            <a:ext cx="342888" cy="3809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F341006-76B0-4D4D-B88A-4CE8F595FE7A}"/>
              </a:ext>
            </a:extLst>
          </p:cNvPr>
          <p:cNvSpPr/>
          <p:nvPr/>
        </p:nvSpPr>
        <p:spPr>
          <a:xfrm>
            <a:off x="9364620" y="5316408"/>
            <a:ext cx="342888" cy="30949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6916130-D4B7-475B-AB18-3043569D29C3}"/>
              </a:ext>
            </a:extLst>
          </p:cNvPr>
          <p:cNvSpPr/>
          <p:nvPr/>
        </p:nvSpPr>
        <p:spPr>
          <a:xfrm>
            <a:off x="9364620" y="5634214"/>
            <a:ext cx="342888" cy="238071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91EB8A2-007B-4347-87E6-1C9466B6E020}"/>
              </a:ext>
            </a:extLst>
          </p:cNvPr>
          <p:cNvSpPr/>
          <p:nvPr/>
        </p:nvSpPr>
        <p:spPr>
          <a:xfrm>
            <a:off x="9364620" y="5878679"/>
            <a:ext cx="342888" cy="2380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22E1F99-34A6-43CB-8D37-34FCD0D0DFCE}"/>
              </a:ext>
            </a:extLst>
          </p:cNvPr>
          <p:cNvSpPr/>
          <p:nvPr/>
        </p:nvSpPr>
        <p:spPr>
          <a:xfrm>
            <a:off x="9798144" y="5316408"/>
            <a:ext cx="342888" cy="30949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C3D8570-A3EA-415F-BA80-1EB38A5FD874}"/>
              </a:ext>
            </a:extLst>
          </p:cNvPr>
          <p:cNvSpPr/>
          <p:nvPr/>
        </p:nvSpPr>
        <p:spPr>
          <a:xfrm>
            <a:off x="9798144" y="5634214"/>
            <a:ext cx="342888" cy="238071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2690927-88CC-4189-8476-13672C55950A}"/>
              </a:ext>
            </a:extLst>
          </p:cNvPr>
          <p:cNvSpPr/>
          <p:nvPr/>
        </p:nvSpPr>
        <p:spPr>
          <a:xfrm>
            <a:off x="9798144" y="5878679"/>
            <a:ext cx="342888" cy="2380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83CAF4C-3947-40B3-91C8-4E12492F4F00}"/>
              </a:ext>
            </a:extLst>
          </p:cNvPr>
          <p:cNvSpPr/>
          <p:nvPr/>
        </p:nvSpPr>
        <p:spPr>
          <a:xfrm>
            <a:off x="10231670" y="5634214"/>
            <a:ext cx="342888" cy="238071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6B6707C-6172-4996-98A6-263593FC0BD3}"/>
              </a:ext>
            </a:extLst>
          </p:cNvPr>
          <p:cNvSpPr/>
          <p:nvPr/>
        </p:nvSpPr>
        <p:spPr>
          <a:xfrm>
            <a:off x="10231670" y="5878679"/>
            <a:ext cx="342888" cy="2380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43A0DAB-0FCA-4965-BF2C-C6E16E0727E0}"/>
              </a:ext>
            </a:extLst>
          </p:cNvPr>
          <p:cNvSpPr/>
          <p:nvPr/>
        </p:nvSpPr>
        <p:spPr>
          <a:xfrm>
            <a:off x="10665195" y="5878679"/>
            <a:ext cx="342888" cy="2380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F803CEE-7DDD-4073-AE9F-CABC16BE2EB9}"/>
              </a:ext>
            </a:extLst>
          </p:cNvPr>
          <p:cNvSpPr/>
          <p:nvPr/>
        </p:nvSpPr>
        <p:spPr>
          <a:xfrm>
            <a:off x="5345673" y="4800441"/>
            <a:ext cx="330508" cy="254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8207D77-824D-4DAD-8E15-71EDC9BBF2AF}"/>
              </a:ext>
            </a:extLst>
          </p:cNvPr>
          <p:cNvSpPr/>
          <p:nvPr/>
        </p:nvSpPr>
        <p:spPr>
          <a:xfrm>
            <a:off x="5345674" y="5061374"/>
            <a:ext cx="354170" cy="53427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BE44976-EA8F-4605-9D46-9885D61E0EA3}"/>
              </a:ext>
            </a:extLst>
          </p:cNvPr>
          <p:cNvSpPr/>
          <p:nvPr/>
        </p:nvSpPr>
        <p:spPr>
          <a:xfrm>
            <a:off x="5345674" y="5602049"/>
            <a:ext cx="356142" cy="31430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B46AB7F-070D-4140-9697-2A699914A090}"/>
              </a:ext>
            </a:extLst>
          </p:cNvPr>
          <p:cNvSpPr/>
          <p:nvPr/>
        </p:nvSpPr>
        <p:spPr>
          <a:xfrm>
            <a:off x="5345674" y="5922752"/>
            <a:ext cx="342886" cy="91090"/>
          </a:xfrm>
          <a:prstGeom prst="rect">
            <a:avLst/>
          </a:prstGeom>
          <a:solidFill>
            <a:srgbClr val="EEA91E"/>
          </a:solidFill>
          <a:ln>
            <a:solidFill>
              <a:srgbClr val="EEA9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2107006-2E82-4EB0-AADA-8D66F800C3ED}"/>
              </a:ext>
            </a:extLst>
          </p:cNvPr>
          <p:cNvSpPr/>
          <p:nvPr/>
        </p:nvSpPr>
        <p:spPr>
          <a:xfrm>
            <a:off x="5345674" y="6020236"/>
            <a:ext cx="342888" cy="23807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DC49E1D-6559-4EBE-8A2B-8EAA15439367}"/>
              </a:ext>
            </a:extLst>
          </p:cNvPr>
          <p:cNvCxnSpPr/>
          <p:nvPr/>
        </p:nvCxnSpPr>
        <p:spPr>
          <a:xfrm flipV="1">
            <a:off x="8920176" y="6125058"/>
            <a:ext cx="2136880" cy="3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26F4F8E-51FA-4C91-8D28-73C1D0C68AB4}"/>
              </a:ext>
            </a:extLst>
          </p:cNvPr>
          <p:cNvCxnSpPr/>
          <p:nvPr/>
        </p:nvCxnSpPr>
        <p:spPr>
          <a:xfrm>
            <a:off x="8931094" y="4680797"/>
            <a:ext cx="0" cy="14276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A225C4F0-2501-4E69-AE8D-BDDDB5CDA2F2}"/>
              </a:ext>
            </a:extLst>
          </p:cNvPr>
          <p:cNvCxnSpPr/>
          <p:nvPr/>
        </p:nvCxnSpPr>
        <p:spPr>
          <a:xfrm>
            <a:off x="9364620" y="4667060"/>
            <a:ext cx="0" cy="214264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308387A6-7EEC-4F97-A12E-082F93BE4560}"/>
              </a:ext>
            </a:extLst>
          </p:cNvPr>
          <p:cNvCxnSpPr/>
          <p:nvPr/>
        </p:nvCxnSpPr>
        <p:spPr>
          <a:xfrm>
            <a:off x="9831043" y="4918868"/>
            <a:ext cx="0" cy="380914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8D73F63-AA19-492C-B9A2-C632FDB683FB}"/>
              </a:ext>
            </a:extLst>
          </p:cNvPr>
          <p:cNvCxnSpPr/>
          <p:nvPr/>
        </p:nvCxnSpPr>
        <p:spPr>
          <a:xfrm>
            <a:off x="10231670" y="5306177"/>
            <a:ext cx="0" cy="309492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D6BEDE1-8363-4D7F-B300-842835787CA5}"/>
              </a:ext>
            </a:extLst>
          </p:cNvPr>
          <p:cNvCxnSpPr/>
          <p:nvPr/>
        </p:nvCxnSpPr>
        <p:spPr>
          <a:xfrm>
            <a:off x="10687532" y="5646117"/>
            <a:ext cx="0" cy="214264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A245EDA9-099D-4C9A-996B-5BBC37240D1F}"/>
              </a:ext>
            </a:extLst>
          </p:cNvPr>
          <p:cNvSpPr txBox="1"/>
          <p:nvPr/>
        </p:nvSpPr>
        <p:spPr>
          <a:xfrm>
            <a:off x="8271294" y="3975744"/>
            <a:ext cx="806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Prioritize largest gaps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773D5010-F0D6-4767-BABC-A5C3BA536B5D}"/>
              </a:ext>
            </a:extLst>
          </p:cNvPr>
          <p:cNvCxnSpPr/>
          <p:nvPr/>
        </p:nvCxnSpPr>
        <p:spPr>
          <a:xfrm flipH="1">
            <a:off x="9009236" y="3987651"/>
            <a:ext cx="4164" cy="44334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8691019E-4498-4BDD-99C2-E785B53391EA}"/>
              </a:ext>
            </a:extLst>
          </p:cNvPr>
          <p:cNvSpPr txBox="1"/>
          <p:nvPr/>
        </p:nvSpPr>
        <p:spPr>
          <a:xfrm>
            <a:off x="5697339" y="6036169"/>
            <a:ext cx="1200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Protected by prep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8148FA4-555B-4FF2-811F-B82AE6F2EA93}"/>
              </a:ext>
            </a:extLst>
          </p:cNvPr>
          <p:cNvSpPr txBox="1"/>
          <p:nvPr/>
        </p:nvSpPr>
        <p:spPr>
          <a:xfrm>
            <a:off x="5701816" y="5683294"/>
            <a:ext cx="94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Lack of efficacy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3170F06-6330-4C9D-9A57-94A3F443556F}"/>
              </a:ext>
            </a:extLst>
          </p:cNvPr>
          <p:cNvSpPr txBox="1"/>
          <p:nvPr/>
        </p:nvSpPr>
        <p:spPr>
          <a:xfrm>
            <a:off x="5688560" y="5488045"/>
            <a:ext cx="1087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Inconsistent use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9FB615A-9473-487C-92A6-D3A908898B59}"/>
              </a:ext>
            </a:extLst>
          </p:cNvPr>
          <p:cNvSpPr txBox="1"/>
          <p:nvPr/>
        </p:nvSpPr>
        <p:spPr>
          <a:xfrm>
            <a:off x="5688560" y="5086196"/>
            <a:ext cx="119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Unwilling or unable to use prep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8F3F67-9264-4F7A-B8C5-BC24ACF6F881}"/>
              </a:ext>
            </a:extLst>
          </p:cNvPr>
          <p:cNvSpPr txBox="1"/>
          <p:nvPr/>
        </p:nvSpPr>
        <p:spPr>
          <a:xfrm>
            <a:off x="5701816" y="4726920"/>
            <a:ext cx="108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Do not perceive risk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88270CF-44DC-4AB9-B82C-8AC74BBAFDD2}"/>
              </a:ext>
            </a:extLst>
          </p:cNvPr>
          <p:cNvSpPr txBox="1"/>
          <p:nvPr/>
        </p:nvSpPr>
        <p:spPr>
          <a:xfrm rot="16200000">
            <a:off x="9076055" y="6348175"/>
            <a:ext cx="789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Perceive risk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7DD64C3-750D-4D5D-B7BB-97EF7D47CBA9}"/>
              </a:ext>
            </a:extLst>
          </p:cNvPr>
          <p:cNvSpPr txBox="1"/>
          <p:nvPr/>
        </p:nvSpPr>
        <p:spPr>
          <a:xfrm rot="16200000">
            <a:off x="8837592" y="6280196"/>
            <a:ext cx="5186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At risk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8937D43-3D81-4CBC-A9A7-75204364B8B4}"/>
              </a:ext>
            </a:extLst>
          </p:cNvPr>
          <p:cNvSpPr txBox="1"/>
          <p:nvPr/>
        </p:nvSpPr>
        <p:spPr>
          <a:xfrm rot="16200000">
            <a:off x="9507746" y="6387804"/>
            <a:ext cx="861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Adopt oral prep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00B0CDA-F43B-4E95-855D-8D320B1C3FDF}"/>
              </a:ext>
            </a:extLst>
          </p:cNvPr>
          <p:cNvSpPr txBox="1"/>
          <p:nvPr/>
        </p:nvSpPr>
        <p:spPr>
          <a:xfrm rot="16200000">
            <a:off x="10447545" y="6418075"/>
            <a:ext cx="79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Efficacious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D95DAEE-1C06-4F57-9BD0-2767B12EEB31}"/>
              </a:ext>
            </a:extLst>
          </p:cNvPr>
          <p:cNvSpPr txBox="1"/>
          <p:nvPr/>
        </p:nvSpPr>
        <p:spPr>
          <a:xfrm rot="16200000">
            <a:off x="7870088" y="5259416"/>
            <a:ext cx="1535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Would otherwise remain at risk over period</a:t>
            </a:r>
          </a:p>
        </p:txBody>
      </p:sp>
      <p:sp>
        <p:nvSpPr>
          <p:cNvPr id="129" name="Arrow: Down 128">
            <a:extLst>
              <a:ext uri="{FF2B5EF4-FFF2-40B4-BE49-F238E27FC236}">
                <a16:creationId xmlns:a16="http://schemas.microsoft.com/office/drawing/2014/main" id="{DB2656EA-1858-44A9-B458-2921030E5916}"/>
              </a:ext>
            </a:extLst>
          </p:cNvPr>
          <p:cNvSpPr/>
          <p:nvPr/>
        </p:nvSpPr>
        <p:spPr>
          <a:xfrm rot="19097930">
            <a:off x="3450404" y="2312401"/>
            <a:ext cx="190948" cy="281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E14A1DD-F697-4249-B1EE-B08078FF6BF8}"/>
              </a:ext>
            </a:extLst>
          </p:cNvPr>
          <p:cNvSpPr txBox="1"/>
          <p:nvPr/>
        </p:nvSpPr>
        <p:spPr>
          <a:xfrm>
            <a:off x="2441740" y="1644223"/>
            <a:ext cx="167741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HIV untested, status unknown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599A9E4-1F49-4855-986F-FBFF58145B2B}"/>
              </a:ext>
            </a:extLst>
          </p:cNvPr>
          <p:cNvCxnSpPr>
            <a:cxnSpLocks/>
          </p:cNvCxnSpPr>
          <p:nvPr/>
        </p:nvCxnSpPr>
        <p:spPr>
          <a:xfrm>
            <a:off x="1515789" y="4800441"/>
            <a:ext cx="10727" cy="1066485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5D14A3C5-D0FF-4755-9D72-7D24DD0D69DE}"/>
              </a:ext>
            </a:extLst>
          </p:cNvPr>
          <p:cNvSpPr txBox="1"/>
          <p:nvPr/>
        </p:nvSpPr>
        <p:spPr>
          <a:xfrm>
            <a:off x="606807" y="5118261"/>
            <a:ext cx="1203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Gaps in protection</a:t>
            </a:r>
          </a:p>
        </p:txBody>
      </p:sp>
      <p:sp>
        <p:nvSpPr>
          <p:cNvPr id="133" name="Left Brace 132">
            <a:extLst>
              <a:ext uri="{FF2B5EF4-FFF2-40B4-BE49-F238E27FC236}">
                <a16:creationId xmlns:a16="http://schemas.microsoft.com/office/drawing/2014/main" id="{7E09181C-E657-421A-81BF-6070D914FC88}"/>
              </a:ext>
            </a:extLst>
          </p:cNvPr>
          <p:cNvSpPr/>
          <p:nvPr/>
        </p:nvSpPr>
        <p:spPr>
          <a:xfrm rot="5400000">
            <a:off x="3799467" y="1396638"/>
            <a:ext cx="226350" cy="477225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EF013C2D-F001-4831-97F9-52DFDEE04D90}"/>
              </a:ext>
            </a:extLst>
          </p:cNvPr>
          <p:cNvSpPr/>
          <p:nvPr/>
        </p:nvSpPr>
        <p:spPr>
          <a:xfrm>
            <a:off x="2411538" y="68929"/>
            <a:ext cx="4708820" cy="96759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A80878-F893-4117-94C4-1F90DC36C62B}"/>
              </a:ext>
            </a:extLst>
          </p:cNvPr>
          <p:cNvSpPr txBox="1"/>
          <p:nvPr/>
        </p:nvSpPr>
        <p:spPr>
          <a:xfrm>
            <a:off x="3526244" y="137229"/>
            <a:ext cx="2441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 at risk of acquiring HIV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D84D0F5-6B78-4D8A-B435-5EC9CAD4795C}"/>
              </a:ext>
            </a:extLst>
          </p:cNvPr>
          <p:cNvSpPr txBox="1"/>
          <p:nvPr/>
        </p:nvSpPr>
        <p:spPr>
          <a:xfrm>
            <a:off x="347394" y="2666589"/>
            <a:ext cx="7242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Program packages –</a:t>
            </a:r>
          </a:p>
          <a:p>
            <a:pPr algn="ctr"/>
            <a:r>
              <a:rPr lang="en-US" sz="1600" dirty="0"/>
              <a:t>Marketing, care services, commodity supply,</a:t>
            </a:r>
          </a:p>
          <a:p>
            <a:pPr algn="ctr"/>
            <a:r>
              <a:rPr lang="en-US" sz="1600" dirty="0"/>
              <a:t>community engagement, incentivization, empowerment.  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A4D4230-CE20-420A-8E3D-80CD5E3FD74E}"/>
              </a:ext>
            </a:extLst>
          </p:cNvPr>
          <p:cNvSpPr txBox="1"/>
          <p:nvPr/>
        </p:nvSpPr>
        <p:spPr>
          <a:xfrm>
            <a:off x="347395" y="3750928"/>
            <a:ext cx="7242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Prioritized options providing direct protection.  </a:t>
            </a:r>
          </a:p>
        </p:txBody>
      </p:sp>
      <p:sp>
        <p:nvSpPr>
          <p:cNvPr id="139" name="Arrow: Right 138">
            <a:extLst>
              <a:ext uri="{FF2B5EF4-FFF2-40B4-BE49-F238E27FC236}">
                <a16:creationId xmlns:a16="http://schemas.microsoft.com/office/drawing/2014/main" id="{583EF391-4E31-410C-9B90-950A7203184D}"/>
              </a:ext>
            </a:extLst>
          </p:cNvPr>
          <p:cNvSpPr/>
          <p:nvPr/>
        </p:nvSpPr>
        <p:spPr>
          <a:xfrm>
            <a:off x="1985125" y="163240"/>
            <a:ext cx="311545" cy="226926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B74F091-17E3-439D-99AA-0AD494110F69}"/>
              </a:ext>
            </a:extLst>
          </p:cNvPr>
          <p:cNvSpPr txBox="1"/>
          <p:nvPr/>
        </p:nvSpPr>
        <p:spPr>
          <a:xfrm>
            <a:off x="471229" y="741270"/>
            <a:ext cx="1559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Identification of vulnerable population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A2A978FD-F5C7-4220-9C16-1195BAC3F080}"/>
              </a:ext>
            </a:extLst>
          </p:cNvPr>
          <p:cNvSpPr/>
          <p:nvPr/>
        </p:nvSpPr>
        <p:spPr>
          <a:xfrm>
            <a:off x="4942727" y="4562263"/>
            <a:ext cx="2101704" cy="19369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F256674-65AC-4F1D-BAD7-0DE917ED25DC}"/>
              </a:ext>
            </a:extLst>
          </p:cNvPr>
          <p:cNvCxnSpPr>
            <a:cxnSpLocks/>
          </p:cNvCxnSpPr>
          <p:nvPr/>
        </p:nvCxnSpPr>
        <p:spPr>
          <a:xfrm flipV="1">
            <a:off x="5899638" y="3795605"/>
            <a:ext cx="2455477" cy="7666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D6002BF-866D-486F-AD32-2B145B13CBE4}"/>
              </a:ext>
            </a:extLst>
          </p:cNvPr>
          <p:cNvCxnSpPr>
            <a:cxnSpLocks/>
          </p:cNvCxnSpPr>
          <p:nvPr/>
        </p:nvCxnSpPr>
        <p:spPr>
          <a:xfrm>
            <a:off x="6010084" y="6499200"/>
            <a:ext cx="2682598" cy="782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rrow: Chevron 148">
            <a:extLst>
              <a:ext uri="{FF2B5EF4-FFF2-40B4-BE49-F238E27FC236}">
                <a16:creationId xmlns:a16="http://schemas.microsoft.com/office/drawing/2014/main" id="{943C8A03-19BE-4F98-9518-6D668D72EDAE}"/>
              </a:ext>
            </a:extLst>
          </p:cNvPr>
          <p:cNvSpPr/>
          <p:nvPr/>
        </p:nvSpPr>
        <p:spPr>
          <a:xfrm>
            <a:off x="9051138" y="3843289"/>
            <a:ext cx="1223959" cy="733971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8B3E848-63CA-4FDF-9657-26047BEECA17}"/>
              </a:ext>
            </a:extLst>
          </p:cNvPr>
          <p:cNvSpPr txBox="1"/>
          <p:nvPr/>
        </p:nvSpPr>
        <p:spPr>
          <a:xfrm>
            <a:off x="9293745" y="4006965"/>
            <a:ext cx="806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Analyze causes</a:t>
            </a:r>
          </a:p>
        </p:txBody>
      </p:sp>
      <p:sp>
        <p:nvSpPr>
          <p:cNvPr id="151" name="Arrow: Chevron 150">
            <a:extLst>
              <a:ext uri="{FF2B5EF4-FFF2-40B4-BE49-F238E27FC236}">
                <a16:creationId xmlns:a16="http://schemas.microsoft.com/office/drawing/2014/main" id="{E34343AE-11DE-4279-A928-AC34D4E5DD1E}"/>
              </a:ext>
            </a:extLst>
          </p:cNvPr>
          <p:cNvSpPr/>
          <p:nvPr/>
        </p:nvSpPr>
        <p:spPr>
          <a:xfrm>
            <a:off x="9885228" y="3843289"/>
            <a:ext cx="1355023" cy="74071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52BBDB3-66D5-4AB4-9D36-F154B0781288}"/>
              </a:ext>
            </a:extLst>
          </p:cNvPr>
          <p:cNvSpPr txBox="1"/>
          <p:nvPr/>
        </p:nvSpPr>
        <p:spPr>
          <a:xfrm>
            <a:off x="10141032" y="3895525"/>
            <a:ext cx="885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Develop and test interventions</a:t>
            </a:r>
          </a:p>
        </p:txBody>
      </p:sp>
      <p:sp>
        <p:nvSpPr>
          <p:cNvPr id="154" name="Arrow: Chevron 153">
            <a:extLst>
              <a:ext uri="{FF2B5EF4-FFF2-40B4-BE49-F238E27FC236}">
                <a16:creationId xmlns:a16="http://schemas.microsoft.com/office/drawing/2014/main" id="{D6F92178-9D2C-4474-93E5-E6EDDCAC296E}"/>
              </a:ext>
            </a:extLst>
          </p:cNvPr>
          <p:cNvSpPr/>
          <p:nvPr/>
        </p:nvSpPr>
        <p:spPr>
          <a:xfrm>
            <a:off x="10867140" y="3846660"/>
            <a:ext cx="1223959" cy="733971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CB510C2-7235-4FF2-ADF5-724E9A4D3D43}"/>
              </a:ext>
            </a:extLst>
          </p:cNvPr>
          <p:cNvSpPr txBox="1"/>
          <p:nvPr/>
        </p:nvSpPr>
        <p:spPr>
          <a:xfrm>
            <a:off x="11155280" y="3975744"/>
            <a:ext cx="926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Deliver interventions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1845244-82BC-428A-AB39-8A37F0DB75D5}"/>
              </a:ext>
            </a:extLst>
          </p:cNvPr>
          <p:cNvSpPr txBox="1"/>
          <p:nvPr/>
        </p:nvSpPr>
        <p:spPr>
          <a:xfrm>
            <a:off x="8547644" y="3331059"/>
            <a:ext cx="242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of cascade analysis:</a:t>
            </a: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A05476DC-01D4-4EF9-808B-8E136C048A19}"/>
              </a:ext>
            </a:extLst>
          </p:cNvPr>
          <p:cNvSpPr/>
          <p:nvPr/>
        </p:nvSpPr>
        <p:spPr>
          <a:xfrm>
            <a:off x="8085117" y="1699860"/>
            <a:ext cx="1509592" cy="7067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8851A67-BF57-4021-AB93-46EA5A8D3063}"/>
              </a:ext>
            </a:extLst>
          </p:cNvPr>
          <p:cNvSpPr txBox="1"/>
          <p:nvPr/>
        </p:nvSpPr>
        <p:spPr>
          <a:xfrm>
            <a:off x="8313723" y="1714654"/>
            <a:ext cx="1642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Care and treatment</a:t>
            </a:r>
          </a:p>
        </p:txBody>
      </p:sp>
      <p:sp>
        <p:nvSpPr>
          <p:cNvPr id="159" name="Arrow: Down 158">
            <a:extLst>
              <a:ext uri="{FF2B5EF4-FFF2-40B4-BE49-F238E27FC236}">
                <a16:creationId xmlns:a16="http://schemas.microsoft.com/office/drawing/2014/main" id="{4A063A49-2DBB-4AF7-A960-393B7DF1E91A}"/>
              </a:ext>
            </a:extLst>
          </p:cNvPr>
          <p:cNvSpPr/>
          <p:nvPr/>
        </p:nvSpPr>
        <p:spPr>
          <a:xfrm rot="2855914">
            <a:off x="4833764" y="1661371"/>
            <a:ext cx="231057" cy="177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Arrow: Down 159">
            <a:extLst>
              <a:ext uri="{FF2B5EF4-FFF2-40B4-BE49-F238E27FC236}">
                <a16:creationId xmlns:a16="http://schemas.microsoft.com/office/drawing/2014/main" id="{03F56378-BD82-49D8-9768-1EBB55BE6837}"/>
              </a:ext>
            </a:extLst>
          </p:cNvPr>
          <p:cNvSpPr/>
          <p:nvPr/>
        </p:nvSpPr>
        <p:spPr>
          <a:xfrm rot="19055914">
            <a:off x="5963536" y="1647755"/>
            <a:ext cx="231057" cy="177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Arrow: Down 162">
            <a:extLst>
              <a:ext uri="{FF2B5EF4-FFF2-40B4-BE49-F238E27FC236}">
                <a16:creationId xmlns:a16="http://schemas.microsoft.com/office/drawing/2014/main" id="{E7C5099D-375B-4288-8851-67138B9C1125}"/>
              </a:ext>
            </a:extLst>
          </p:cNvPr>
          <p:cNvSpPr/>
          <p:nvPr/>
        </p:nvSpPr>
        <p:spPr>
          <a:xfrm>
            <a:off x="3237034" y="1002355"/>
            <a:ext cx="189644" cy="588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AF7A69-8046-449F-8860-FA4015C164C4}"/>
              </a:ext>
            </a:extLst>
          </p:cNvPr>
          <p:cNvSpPr txBox="1"/>
          <p:nvPr/>
        </p:nvSpPr>
        <p:spPr>
          <a:xfrm>
            <a:off x="8806902" y="636104"/>
            <a:ext cx="222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Ward et </a:t>
            </a:r>
            <a:r>
              <a:rPr lang="en-US" dirty="0" smtClean="0"/>
              <a:t>al (JIAS </a:t>
            </a:r>
            <a:r>
              <a:rPr lang="en-US" dirty="0"/>
              <a:t>2019)</a:t>
            </a:r>
          </a:p>
        </p:txBody>
      </p:sp>
    </p:spTree>
    <p:extLst>
      <p:ext uri="{BB962C8B-B14F-4D97-AF65-F5344CB8AC3E}">
        <p14:creationId xmlns:p14="http://schemas.microsoft.com/office/powerpoint/2010/main" val="127179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30E88E1-E153-41AE-A916-08AE8F7AE5C5}"/>
              </a:ext>
            </a:extLst>
          </p:cNvPr>
          <p:cNvSpPr/>
          <p:nvPr/>
        </p:nvSpPr>
        <p:spPr>
          <a:xfrm>
            <a:off x="4757081" y="2221209"/>
            <a:ext cx="1642410" cy="398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D54F7B29-C6C5-4D7F-B3AC-323CF6A9AD94}"/>
              </a:ext>
            </a:extLst>
          </p:cNvPr>
          <p:cNvSpPr/>
          <p:nvPr/>
        </p:nvSpPr>
        <p:spPr>
          <a:xfrm>
            <a:off x="5231494" y="1982102"/>
            <a:ext cx="720968" cy="213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1C13D1-B0FD-496B-B58C-347B3A60F145}"/>
              </a:ext>
            </a:extLst>
          </p:cNvPr>
          <p:cNvSpPr txBox="1"/>
          <p:nvPr/>
        </p:nvSpPr>
        <p:spPr>
          <a:xfrm>
            <a:off x="4971782" y="2202239"/>
            <a:ext cx="120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HIV testing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F76D65A-4A20-4736-BF27-E343D92EBD2E}"/>
              </a:ext>
            </a:extLst>
          </p:cNvPr>
          <p:cNvSpPr/>
          <p:nvPr/>
        </p:nvSpPr>
        <p:spPr>
          <a:xfrm rot="16200000">
            <a:off x="7587751" y="2560381"/>
            <a:ext cx="333322" cy="878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AD302-CED9-4645-ADED-977C17C62AA4}"/>
              </a:ext>
            </a:extLst>
          </p:cNvPr>
          <p:cNvSpPr txBox="1"/>
          <p:nvPr/>
        </p:nvSpPr>
        <p:spPr>
          <a:xfrm>
            <a:off x="7331617" y="2528795"/>
            <a:ext cx="164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Linkage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E051DB9-043F-491A-93A4-57886CA2BD2D}"/>
              </a:ext>
            </a:extLst>
          </p:cNvPr>
          <p:cNvSpPr/>
          <p:nvPr/>
        </p:nvSpPr>
        <p:spPr>
          <a:xfrm rot="2855914">
            <a:off x="4747043" y="3169275"/>
            <a:ext cx="239795" cy="414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37BB39-4373-4E50-8C0F-C0FD86B0643B}"/>
              </a:ext>
            </a:extLst>
          </p:cNvPr>
          <p:cNvSpPr txBox="1"/>
          <p:nvPr/>
        </p:nvSpPr>
        <p:spPr>
          <a:xfrm>
            <a:off x="5981383" y="2823941"/>
            <a:ext cx="130452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HIV positive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97A790-982C-4315-9F64-BD6C4B3A9EDC}"/>
              </a:ext>
            </a:extLst>
          </p:cNvPr>
          <p:cNvSpPr txBox="1"/>
          <p:nvPr/>
        </p:nvSpPr>
        <p:spPr>
          <a:xfrm>
            <a:off x="4389599" y="2816688"/>
            <a:ext cx="136864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HIV negative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5D17ED4D-2C65-4BDB-AF5F-214B1F3099B9}"/>
              </a:ext>
            </a:extLst>
          </p:cNvPr>
          <p:cNvSpPr/>
          <p:nvPr/>
        </p:nvSpPr>
        <p:spPr>
          <a:xfrm rot="19097930">
            <a:off x="3617529" y="3278559"/>
            <a:ext cx="190948" cy="281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BFC92-D9E6-4FA3-9B8A-C72815E2F56B}"/>
              </a:ext>
            </a:extLst>
          </p:cNvPr>
          <p:cNvSpPr txBox="1"/>
          <p:nvPr/>
        </p:nvSpPr>
        <p:spPr>
          <a:xfrm>
            <a:off x="2608865" y="2610381"/>
            <a:ext cx="167741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HIV untested, status unknown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BB0DA4-D266-414D-8E1B-4CA8612730A9}"/>
              </a:ext>
            </a:extLst>
          </p:cNvPr>
          <p:cNvSpPr/>
          <p:nvPr/>
        </p:nvSpPr>
        <p:spPr>
          <a:xfrm>
            <a:off x="2578663" y="1035087"/>
            <a:ext cx="4708820" cy="96759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6693FC-0EAA-44E2-A3DE-7AD46489CE4A}"/>
              </a:ext>
            </a:extLst>
          </p:cNvPr>
          <p:cNvSpPr txBox="1"/>
          <p:nvPr/>
        </p:nvSpPr>
        <p:spPr>
          <a:xfrm>
            <a:off x="3693369" y="1103387"/>
            <a:ext cx="2441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 at risk of acquiring HIV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07E6F44-9527-4A48-95AA-0EA72A6FA970}"/>
              </a:ext>
            </a:extLst>
          </p:cNvPr>
          <p:cNvSpPr/>
          <p:nvPr/>
        </p:nvSpPr>
        <p:spPr>
          <a:xfrm>
            <a:off x="2152250" y="1129398"/>
            <a:ext cx="311545" cy="226926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31C961-EBAA-450D-BCA2-78A149375288}"/>
              </a:ext>
            </a:extLst>
          </p:cNvPr>
          <p:cNvSpPr txBox="1"/>
          <p:nvPr/>
        </p:nvSpPr>
        <p:spPr>
          <a:xfrm>
            <a:off x="638354" y="1707428"/>
            <a:ext cx="1559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Identification of vulnerable population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9630178-4F51-4226-9874-7E0EDF3E4D69}"/>
              </a:ext>
            </a:extLst>
          </p:cNvPr>
          <p:cNvSpPr/>
          <p:nvPr/>
        </p:nvSpPr>
        <p:spPr>
          <a:xfrm>
            <a:off x="8252242" y="2666018"/>
            <a:ext cx="1509592" cy="7067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B8670C-5C83-4355-996B-C0B32B76F302}"/>
              </a:ext>
            </a:extLst>
          </p:cNvPr>
          <p:cNvSpPr txBox="1"/>
          <p:nvPr/>
        </p:nvSpPr>
        <p:spPr>
          <a:xfrm>
            <a:off x="8480848" y="2680812"/>
            <a:ext cx="1642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Care and treatment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212D5C0-22C9-4ACB-B7AD-BC9BF14E1A48}"/>
              </a:ext>
            </a:extLst>
          </p:cNvPr>
          <p:cNvSpPr/>
          <p:nvPr/>
        </p:nvSpPr>
        <p:spPr>
          <a:xfrm rot="2855914">
            <a:off x="5000889" y="2627529"/>
            <a:ext cx="231057" cy="177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94C9B34E-1862-43F6-A37F-C7E88062FED4}"/>
              </a:ext>
            </a:extLst>
          </p:cNvPr>
          <p:cNvSpPr/>
          <p:nvPr/>
        </p:nvSpPr>
        <p:spPr>
          <a:xfrm rot="19055914">
            <a:off x="6130661" y="2613913"/>
            <a:ext cx="231057" cy="177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58071057-E258-4FED-BFBA-1B08491BBC5B}"/>
              </a:ext>
            </a:extLst>
          </p:cNvPr>
          <p:cNvSpPr/>
          <p:nvPr/>
        </p:nvSpPr>
        <p:spPr>
          <a:xfrm>
            <a:off x="3404159" y="1968513"/>
            <a:ext cx="189644" cy="588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2C0891-DFAA-4FAE-8C31-7EA04DB1E935}"/>
              </a:ext>
            </a:extLst>
          </p:cNvPr>
          <p:cNvSpPr txBox="1"/>
          <p:nvPr/>
        </p:nvSpPr>
        <p:spPr>
          <a:xfrm>
            <a:off x="638354" y="448562"/>
            <a:ext cx="510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Who is in the denominator population?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FBFD37-D215-428E-9E09-DF8FEFCD15E6}"/>
              </a:ext>
            </a:extLst>
          </p:cNvPr>
          <p:cNvSpPr txBox="1"/>
          <p:nvPr/>
        </p:nvSpPr>
        <p:spPr>
          <a:xfrm>
            <a:off x="848666" y="3658559"/>
            <a:ext cx="102654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Major difference from treatment cascade.</a:t>
            </a:r>
          </a:p>
          <a:p>
            <a:r>
              <a:rPr lang="en-US" dirty="0"/>
              <a:t>Could vary from those who would certainly acquiring infection over period of interest to everyone – neither is sensible; should be those at risk that programs are aiming to prevent infection in.</a:t>
            </a:r>
          </a:p>
          <a:p>
            <a:r>
              <a:rPr lang="en-US" dirty="0"/>
              <a:t>Cascade shows proportional reduction in risk regardless of how well focused.</a:t>
            </a:r>
          </a:p>
          <a:p>
            <a:r>
              <a:rPr lang="en-US" dirty="0"/>
              <a:t>The better focused on those at risk the more cost effective the interventions will be or the more willing we should be to spend.</a:t>
            </a:r>
          </a:p>
          <a:p>
            <a:r>
              <a:rPr lang="en-US" dirty="0"/>
              <a:t>Should probably differ depending on the prevention intervention – i.e. more restricted for more expensive, onerous approaches.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55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7652</TotalTime>
  <Words>1450</Words>
  <Application>Microsoft Office PowerPoint</Application>
  <PresentationFormat>Widescreen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Overview of HIV Prevention Cascade Discussions.   Geoff Garnett</vt:lpstr>
      <vt:lpstr>Why prevention cascades? (or something similar with a different name)</vt:lpstr>
      <vt:lpstr>Areas for debate as we develop this idea: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Areas for debate as we develop this idea:</vt:lpstr>
      <vt:lpstr>Areas for debate as we develop this idea:</vt:lpstr>
      <vt:lpstr>Areas for debate as we develop this idea: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Garnett</dc:creator>
  <cp:lastModifiedBy>Media</cp:lastModifiedBy>
  <cp:revision>42</cp:revision>
  <dcterms:created xsi:type="dcterms:W3CDTF">2019-04-16T23:51:50Z</dcterms:created>
  <dcterms:modified xsi:type="dcterms:W3CDTF">2019-07-22T21:58:32Z</dcterms:modified>
</cp:coreProperties>
</file>